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4267" r:id="rId3"/>
  </p:sldMasterIdLst>
  <p:notesMasterIdLst>
    <p:notesMasterId r:id="rId19"/>
  </p:notesMasterIdLst>
  <p:sldIdLst>
    <p:sldId id="2222" r:id="rId4"/>
    <p:sldId id="3028" r:id="rId5"/>
    <p:sldId id="3038" r:id="rId6"/>
    <p:sldId id="3056" r:id="rId7"/>
    <p:sldId id="3048" r:id="rId8"/>
    <p:sldId id="3039" r:id="rId9"/>
    <p:sldId id="3052" r:id="rId10"/>
    <p:sldId id="3054" r:id="rId11"/>
    <p:sldId id="3053" r:id="rId12"/>
    <p:sldId id="3055" r:id="rId13"/>
    <p:sldId id="3051" r:id="rId14"/>
    <p:sldId id="3057" r:id="rId15"/>
    <p:sldId id="3058" r:id="rId16"/>
    <p:sldId id="3059" r:id="rId17"/>
    <p:sldId id="3060" r:id="rId18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91">
          <p15:clr>
            <a:srgbClr val="A4A3A4"/>
          </p15:clr>
        </p15:guide>
        <p15:guide id="2" orient="horz" pos="487">
          <p15:clr>
            <a:srgbClr val="A4A3A4"/>
          </p15:clr>
        </p15:guide>
        <p15:guide id="3" orient="horz" pos="374">
          <p15:clr>
            <a:srgbClr val="A4A3A4"/>
          </p15:clr>
        </p15:guide>
        <p15:guide id="4" orient="horz" pos="4088">
          <p15:clr>
            <a:srgbClr val="A4A3A4"/>
          </p15:clr>
        </p15:guide>
        <p15:guide id="5" pos="6012">
          <p15:clr>
            <a:srgbClr val="A4A3A4"/>
          </p15:clr>
        </p15:guide>
        <p15:guide id="6" pos="2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0000FF"/>
    <a:srgbClr val="203864"/>
    <a:srgbClr val="4472C4"/>
    <a:srgbClr val="C2D2EC"/>
    <a:srgbClr val="009FE7"/>
    <a:srgbClr val="F8CBAD"/>
    <a:srgbClr val="BDD7EE"/>
    <a:srgbClr val="1F4E79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5" autoAdjust="0"/>
    <p:restoredTop sz="95238" autoAdjust="0"/>
  </p:normalViewPr>
  <p:slideViewPr>
    <p:cSldViewPr>
      <p:cViewPr varScale="1">
        <p:scale>
          <a:sx n="110" d="100"/>
          <a:sy n="110" d="100"/>
        </p:scale>
        <p:origin x="1020" y="96"/>
      </p:cViewPr>
      <p:guideLst>
        <p:guide orient="horz" pos="3691"/>
        <p:guide orient="horz" pos="487"/>
        <p:guide orient="horz" pos="374"/>
        <p:guide orient="horz" pos="4088"/>
        <p:guide pos="6012"/>
        <p:guide pos="2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2" d="100"/>
          <a:sy n="72" d="100"/>
        </p:scale>
        <p:origin x="4092" y="84"/>
      </p:cViewPr>
      <p:guideLst/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1C184164-6A25-1A51-1A81-A8BB9B15743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1" tIns="47630" rIns="95261" bIns="47630" numCol="1" anchor="t" anchorCtr="0" compatLnSpc="1">
            <a:prstTxWarp prst="textNoShape">
              <a:avLst/>
            </a:prstTxWarp>
          </a:bodyPr>
          <a:lstStyle>
            <a:lvl1pPr defTabSz="952500" eaLnBrk="1" latin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5A6CA030-FB2E-4F71-92A0-3B5DC6F9D50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1" tIns="47630" rIns="95261" bIns="47630" numCol="1" anchor="t" anchorCtr="0" compatLnSpc="1">
            <a:prstTxWarp prst="textNoShape">
              <a:avLst/>
            </a:prstTxWarp>
          </a:bodyPr>
          <a:lstStyle>
            <a:lvl1pPr algn="r" defTabSz="952500" eaLnBrk="1" latin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F1E33BC3-AFA8-D21A-4A9C-1E43E4D64F3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6125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901" name="Rectangle 5">
            <a:extLst>
              <a:ext uri="{FF2B5EF4-FFF2-40B4-BE49-F238E27FC236}">
                <a16:creationId xmlns:a16="http://schemas.microsoft.com/office/drawing/2014/main" id="{0FCF4426-49E0-BA8D-1149-E17EF9BF8D3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5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1" tIns="47630" rIns="95261" bIns="4763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80902" name="Rectangle 6">
            <a:extLst>
              <a:ext uri="{FF2B5EF4-FFF2-40B4-BE49-F238E27FC236}">
                <a16:creationId xmlns:a16="http://schemas.microsoft.com/office/drawing/2014/main" id="{4B39955C-9EC9-A8E4-DBEB-1E9CE0B1E03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1" tIns="47630" rIns="95261" bIns="47630" numCol="1" anchor="b" anchorCtr="0" compatLnSpc="1">
            <a:prstTxWarp prst="textNoShape">
              <a:avLst/>
            </a:prstTxWarp>
          </a:bodyPr>
          <a:lstStyle>
            <a:lvl1pPr defTabSz="952500" eaLnBrk="1" latin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0903" name="Rectangle 7">
            <a:extLst>
              <a:ext uri="{FF2B5EF4-FFF2-40B4-BE49-F238E27FC236}">
                <a16:creationId xmlns:a16="http://schemas.microsoft.com/office/drawing/2014/main" id="{922FD34E-431A-4A55-658A-27552328F5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1" tIns="47630" rIns="95261" bIns="47630" numCol="1" anchor="b" anchorCtr="0" compatLnSpc="1">
            <a:prstTxWarp prst="textNoShape">
              <a:avLst/>
            </a:prstTxWarp>
          </a:bodyPr>
          <a:lstStyle>
            <a:lvl1pPr algn="r" defTabSz="952500" eaLnBrk="1" latinLnBrk="1" hangingPunct="1">
              <a:defRPr sz="13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D81E8C44-6981-7E4B-87E3-AC4FAE6BB5B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>
            <a:extLst>
              <a:ext uri="{FF2B5EF4-FFF2-40B4-BE49-F238E27FC236}">
                <a16:creationId xmlns:a16="http://schemas.microsoft.com/office/drawing/2014/main" id="{62D81744-97D7-D221-FD41-7997D55F85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1pPr>
            <a:lvl2pPr marL="742950" indent="-285750" defTabSz="9525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2pPr>
            <a:lvl3pPr marL="1143000" indent="-228600" defTabSz="9525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3pPr>
            <a:lvl4pPr marL="1600200" indent="-228600" defTabSz="9525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4pPr>
            <a:lvl5pPr marL="2057400" indent="-228600" defTabSz="9525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5pPr>
            <a:lvl6pPr marL="2514600" indent="-228600" defTabSz="9525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6pPr>
            <a:lvl7pPr marL="2971800" indent="-228600" defTabSz="9525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7pPr>
            <a:lvl8pPr marL="3429000" indent="-228600" defTabSz="9525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8pPr>
            <a:lvl9pPr marL="3886200" indent="-228600" defTabSz="9525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9pPr>
          </a:lstStyle>
          <a:p>
            <a:fld id="{966CC9B5-42F7-CF4B-969D-30C4B4974F56}" type="slidenum">
              <a:rPr lang="en-US" altLang="ko-KR" smtClean="0">
                <a:latin typeface="굴림" panose="020B0600000101010101" pitchFamily="34" charset="-127"/>
                <a:ea typeface="굴림" panose="020B0600000101010101" pitchFamily="34" charset="-127"/>
              </a:rPr>
              <a:pPr/>
              <a:t>0</a:t>
            </a:fld>
            <a:endParaRPr lang="en-US" altLang="ko-KR">
              <a:latin typeface="굴림" panose="020B0600000101010101" pitchFamily="34" charset="-127"/>
              <a:ea typeface="굴림" panose="020B0600000101010101" pitchFamily="34" charset="-127"/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AD11E131-E839-25EA-827B-62E92DBD37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702FC2AB-93A0-863E-51BD-26C24F8E32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>
              <a:latin typeface="굴림" panose="020B0600000101010101" pitchFamily="34" charset="-127"/>
              <a:ea typeface="굴림" panose="020B0600000101010101" pitchFamily="34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D3AF1-2796-09DF-3FFF-77145F193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858D70-F248-3D7E-AFBB-848A014AE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444BB8-2F17-B6BD-E37D-03BF8BFC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0A6B68-CE04-7754-A1DC-6BCE5B9CD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A14CBF-BE41-4919-2580-7DB84A96A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28320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A9E54-1EB8-27BF-847E-2D7659D87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2BD083-8879-639B-D5C2-241BBD6A5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967622-1FDC-AAE3-6158-121B2695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84C919-6463-A2A6-3453-4905D7741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FD30E9-C3AD-8643-9F15-0178978D6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26730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F00BC4-68A8-C5EB-9BA1-B5FFE093DF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A24BFE-9836-3B13-DAC8-38ACF12BBC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76065-2C87-8103-276F-AE77428CD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32A796-A95D-15E9-00E5-6CA829B8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AB3EB-362F-5111-8484-424DAD8A4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81591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6711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5">
            <a:extLst>
              <a:ext uri="{FF2B5EF4-FFF2-40B4-BE49-F238E27FC236}">
                <a16:creationId xmlns:a16="http://schemas.microsoft.com/office/drawing/2014/main" id="{F2AE7346-7D33-2BB8-27CB-F88412CB2FDA}"/>
              </a:ext>
            </a:extLst>
          </p:cNvPr>
          <p:cNvSpPr/>
          <p:nvPr userDrawn="1"/>
        </p:nvSpPr>
        <p:spPr>
          <a:xfrm>
            <a:off x="80963" y="115888"/>
            <a:ext cx="101600" cy="5381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99035" tIns="49517" rIns="99035" bIns="49517" anchor="ctr"/>
          <a:lstStyle/>
          <a:p>
            <a:pPr algn="ctr">
              <a:defRPr/>
            </a:pPr>
            <a:endParaRPr lang="ko-KR" altLang="en-US" sz="1463">
              <a:solidFill>
                <a:prstClr val="white"/>
              </a:solidFill>
              <a:latin typeface="+mj-lt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47652" y="184152"/>
            <a:ext cx="9410700" cy="411163"/>
          </a:xfrm>
          <a:prstGeom prst="rect">
            <a:avLst/>
          </a:prstGeom>
        </p:spPr>
        <p:txBody>
          <a:bodyPr vert="horz" lIns="145102" tIns="72550" rIns="145102" bIns="72550" rtlCol="0" anchor="ctr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247652" y="990600"/>
            <a:ext cx="9410700" cy="5181600"/>
          </a:xfrm>
          <a:prstGeom prst="rect">
            <a:avLst/>
          </a:prstGeom>
        </p:spPr>
        <p:txBody>
          <a:bodyPr vert="horz" lIns="145102" tIns="72550" rIns="145102" bIns="72550" rtlCol="0">
            <a:normAutofit/>
          </a:bodyPr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BB427A-A80E-3B01-8467-E930A1A0D5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47025" y="6505575"/>
            <a:ext cx="825500" cy="168275"/>
          </a:xfrm>
          <a:prstGeom prst="rect">
            <a:avLst/>
          </a:prstGeom>
        </p:spPr>
        <p:txBody>
          <a:bodyPr vert="horz" lIns="145102" tIns="72550" rIns="145102" bIns="72550" rtlCol="0" anchor="ctr"/>
          <a:lstStyle>
            <a:lvl1pPr algn="ctr">
              <a:defRPr sz="975">
                <a:solidFill>
                  <a:prstClr val="white"/>
                </a:solidFill>
                <a:latin typeface="+mj-lt"/>
              </a:defRPr>
            </a:lvl1pPr>
          </a:lstStyle>
          <a:p>
            <a:pPr>
              <a:defRPr/>
            </a:pPr>
            <a:fld id="{B022C7F5-8AD5-9F48-A553-D45D27115969}" type="datetime1">
              <a:rPr lang="ko-KR" altLang="en-US"/>
              <a:pPr>
                <a:defRPr/>
              </a:pPr>
              <a:t>2023-06-13</a:t>
            </a:fld>
            <a:endParaRPr lang="ko-KR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31A1A-1D34-0107-2191-1ECBAD6512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540250" y="6462713"/>
            <a:ext cx="825500" cy="246062"/>
          </a:xfrm>
          <a:prstGeom prst="rect">
            <a:avLst/>
          </a:prstGeom>
        </p:spPr>
        <p:txBody>
          <a:bodyPr vert="horz" wrap="square" lIns="145102" tIns="72550" rIns="145102" bIns="72550" numCol="1" anchor="ctr" anchorCtr="0" compatLnSpc="1">
            <a:prstTxWarp prst="textNoShape">
              <a:avLst/>
            </a:prstTxWarp>
          </a:bodyPr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90CC2C42-9FA6-C64A-942F-615C47D94F7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3117D04-8BA0-C232-9AB3-09E653BCC33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5100" y="6446838"/>
            <a:ext cx="4210050" cy="277812"/>
          </a:xfrm>
          <a:prstGeom prst="rect">
            <a:avLst/>
          </a:prstGeom>
        </p:spPr>
        <p:txBody>
          <a:bodyPr vert="horz" lIns="0" tIns="72550" rIns="145102" bIns="72550" rtlCol="0" anchor="ctr"/>
          <a:lstStyle>
            <a:lvl1pPr algn="l">
              <a:defRPr sz="1300" i="1">
                <a:solidFill>
                  <a:prstClr val="white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altLang="ko-KR"/>
              <a:t>Computer Vision Lab.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628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DAA411-24BB-A3B7-3A06-A36BA4DE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CFE730-C19B-8013-0917-C7E6E19C6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B4341-5BC7-0C57-A60A-30F12DC1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5B3EBA-A5ED-05CE-A6C6-E2F95150B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68339-64F9-A7CE-1C4F-6517C1055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7883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59D94-7900-2AA9-548C-B444F4A29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B7E6D3-DAA1-C0D3-F51F-DE9AA920A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B634C-99C3-E34F-866B-54F83B24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AA02EC-193E-D469-6F6D-5F5C16D2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291D9C-857A-D520-2F7C-6577CF31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03896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076B7E-10FB-8760-70BE-37CA2A049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00A1DF-CD66-A8B5-A725-FA2C3682D3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FF9C7B-F6FD-3ACD-DE55-0BD293410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B647AB-E5E0-5835-2E83-3BDE55AC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2D29D7-D235-C34B-20FD-2B0CC0DD0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A9DC49-3439-7F7C-2531-F8869328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90756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122A41-C0A6-F1E9-ECD4-6CEB9291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F4854F-0566-708A-B63A-D36CA0A66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48141-B86B-D018-B609-A990281C9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020D6A-6E9B-DD18-0681-37CD882300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CE0D0E-E2DB-5565-77B6-F56B6743D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CAAE67-163E-04AC-3817-879C4D597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8870F4-E8A3-8FF2-1B65-C84FE0C9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A5D036-8E19-5D84-4FFF-ED1683942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99721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F5B5A2-8BF1-8C16-08DC-0F1F3F70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1CA770-3966-4824-A678-2810949F0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EC949F-A6C5-EE8A-FD78-A82A60D1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69E85B-0808-30B6-2F3A-F520818F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94268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E8C666-6ACF-C7CC-B4F4-B975444BE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E57EBC-E8D3-BDB4-2290-A544065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9A3CC1-0D1E-CEA4-14A2-57C781600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0E5B18-21C4-994B-8337-E99392D0E9C5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22882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1B8D88-0EAC-E890-6DE7-CC34DD855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6DFA47-4600-7F34-033C-77BF0D622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62A0F1-939E-265C-500B-155F3765F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6B9645-4BD5-DADD-D822-A895F992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A513EE-00AC-B4F4-5925-8636543D7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C2B3E2-2F81-FD9F-0562-658C859AD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00399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AAA20-E1BD-9C17-D3B7-05D6209D5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909CB2-C148-2E7A-144A-0E7F97369F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C21A97-4556-6DAE-1B68-A477874E6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5B7720-D7B3-508B-C7CB-D2927C19B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FB8F68-C43D-8093-5E3C-4A7C47DA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4A694A-A3BF-9A13-FCD4-D3E29AC4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15869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070983-FC8F-47A8-A52B-6125AB1F0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6B0158-48C5-BC9A-FFD5-CF52EEAE4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5CA887-4A1D-5F35-74D6-DD8E13A03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57004-B600-432D-98E3-88F454AB70A3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024ADB-F2E0-8F42-5129-8671633F1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E937DF-7CA8-CED4-1456-89CB63016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6EC59-1A17-4B2D-83B8-20044F8E5F8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C8B1E191-8552-09B8-7E04-E2A4CCE9DEC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581775"/>
            <a:ext cx="9906000" cy="2460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latinLnBrk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 latinLnBrk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 latinLnBrk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 latinLnBrk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 latinLnBrk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kumimoji="0" lang="en-US" altLang="ko-KR" sz="1000" dirty="0">
                <a:solidFill>
                  <a:srgbClr val="7F7F7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HYUNDAI MOTOR GROUP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AD2C9F8-2D32-97D8-371C-5F9F7985754E}"/>
              </a:ext>
            </a:extLst>
          </p:cNvPr>
          <p:cNvCxnSpPr/>
          <p:nvPr userDrawn="1"/>
        </p:nvCxnSpPr>
        <p:spPr>
          <a:xfrm flipV="1">
            <a:off x="358775" y="728663"/>
            <a:ext cx="9185275" cy="4762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98ADE51-EF70-7A1A-2C30-8DA0F7B6C9B4}"/>
              </a:ext>
            </a:extLst>
          </p:cNvPr>
          <p:cNvSpPr txBox="1">
            <a:spLocks/>
          </p:cNvSpPr>
          <p:nvPr userDrawn="1"/>
        </p:nvSpPr>
        <p:spPr>
          <a:xfrm>
            <a:off x="7677150" y="6492875"/>
            <a:ext cx="2228850" cy="365125"/>
          </a:xfrm>
          <a:prstGeom prst="rect">
            <a:avLst/>
          </a:prstGeom>
        </p:spPr>
        <p:txBody>
          <a:bodyPr anchor="ctr"/>
          <a:lstStyle>
            <a:lvl1pPr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algn="r" eaLnBrk="1" latinLnBrk="1" hangingPunct="1">
              <a:defRPr/>
            </a:pPr>
            <a:fld id="{B1F6AF24-3F70-AF42-8010-F821A59D2C31}" type="slidenum">
              <a:rPr kumimoji="0" lang="ko-KR" altLang="en-US" sz="1200" smtClean="0">
                <a:solidFill>
                  <a:srgbClr val="898989"/>
                </a:solidFill>
                <a:latin typeface="Calibri" panose="020F0502020204030204" pitchFamily="34" charset="0"/>
                <a:ea typeface="맑은 고딕" panose="020B0503020000020004" pitchFamily="50" charset="-127"/>
              </a:rPr>
              <a:pPr algn="r" eaLnBrk="1" latinLnBrk="1" hangingPunct="1">
                <a:defRPr/>
              </a:pPr>
              <a:t>‹#›</a:t>
            </a:fld>
            <a:endParaRPr kumimoji="0" lang="ko-KR" altLang="en-US" sz="1200">
              <a:solidFill>
                <a:srgbClr val="898989"/>
              </a:solidFill>
              <a:latin typeface="Calibri" panose="020F050202020403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id="{A964B86E-6098-A61F-D7F1-3DCF2D778FA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58775" y="728663"/>
            <a:ext cx="3600450" cy="36512"/>
          </a:xfrm>
          <a:prstGeom prst="rect">
            <a:avLst/>
          </a:prstGeom>
          <a:solidFill>
            <a:srgbClr val="333399"/>
          </a:solidFill>
          <a:ln>
            <a:noFill/>
          </a:ln>
        </p:spPr>
        <p:txBody>
          <a:bodyPr lIns="95735" tIns="47870" rIns="95735" bIns="47870"/>
          <a:lstStyle>
            <a:lvl1pPr marL="777875" indent="-298450" defTabSz="957263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742950" indent="-285750" defTabSz="957263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 defTabSz="957263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 defTabSz="957263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 defTabSz="957263"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50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8" r:id="rId1"/>
    <p:sldLayoutId id="2147484269" r:id="rId2"/>
    <p:sldLayoutId id="2147484270" r:id="rId3"/>
    <p:sldLayoutId id="2147484271" r:id="rId4"/>
    <p:sldLayoutId id="2147484272" r:id="rId5"/>
    <p:sldLayoutId id="2147484273" r:id="rId6"/>
    <p:sldLayoutId id="2147484274" r:id="rId7"/>
    <p:sldLayoutId id="2147484275" r:id="rId8"/>
    <p:sldLayoutId id="2147484276" r:id="rId9"/>
    <p:sldLayoutId id="2147484277" r:id="rId10"/>
    <p:sldLayoutId id="2147484278" r:id="rId11"/>
    <p:sldLayoutId id="2147484279" r:id="rId12"/>
    <p:sldLayoutId id="2147484264" r:id="rId13"/>
  </p:sldLayoutIdLst>
  <p:hf hdr="0" ftr="0" dt="0"/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직사각형 12">
            <a:extLst>
              <a:ext uri="{FF2B5EF4-FFF2-40B4-BE49-F238E27FC236}">
                <a16:creationId xmlns:a16="http://schemas.microsoft.com/office/drawing/2014/main" id="{C5F20B77-FCD2-C92B-1BD7-211EAD0C8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5735" tIns="47870" rIns="95735" bIns="47870"/>
          <a:lstStyle>
            <a:lvl1pPr marL="777875" indent="-298450" defTabSz="957263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1pPr>
            <a:lvl2pPr marL="742950" indent="-285750" defTabSz="957263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2pPr>
            <a:lvl3pPr marL="1143000" indent="-228600" defTabSz="957263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3pPr>
            <a:lvl4pPr marL="1600200" indent="-228600" defTabSz="957263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4pPr>
            <a:lvl5pPr marL="2057400" indent="-228600" defTabSz="957263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5pPr>
            <a:lvl6pPr marL="25146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6pPr>
            <a:lvl7pPr marL="29718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7pPr>
            <a:lvl8pPr marL="34290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8pPr>
            <a:lvl9pPr marL="38862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9pPr>
          </a:lstStyle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endParaRPr lang="ko-KR" altLang="en-US"/>
          </a:p>
        </p:txBody>
      </p:sp>
      <p:pic>
        <p:nvPicPr>
          <p:cNvPr id="7170" name="Picture 11" descr="D:\그룹로고\현대자동차그룹.png">
            <a:extLst>
              <a:ext uri="{FF2B5EF4-FFF2-40B4-BE49-F238E27FC236}">
                <a16:creationId xmlns:a16="http://schemas.microsoft.com/office/drawing/2014/main" id="{D8399B2A-2437-A36E-78E3-213A8E912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063" y="5724255"/>
            <a:ext cx="1733550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1" name="그룹 14">
            <a:extLst>
              <a:ext uri="{FF2B5EF4-FFF2-40B4-BE49-F238E27FC236}">
                <a16:creationId xmlns:a16="http://schemas.microsoft.com/office/drawing/2014/main" id="{493485C0-D4A8-75DA-43D8-1753478E4124}"/>
              </a:ext>
            </a:extLst>
          </p:cNvPr>
          <p:cNvGrpSpPr>
            <a:grpSpLocks/>
          </p:cNvGrpSpPr>
          <p:nvPr/>
        </p:nvGrpSpPr>
        <p:grpSpPr bwMode="auto">
          <a:xfrm>
            <a:off x="2085820" y="1223868"/>
            <a:ext cx="5567480" cy="1800320"/>
            <a:chOff x="2342710" y="1223755"/>
            <a:chExt cx="5208200" cy="1800200"/>
          </a:xfrm>
        </p:grpSpPr>
        <p:grpSp>
          <p:nvGrpSpPr>
            <p:cNvPr id="7180" name="그룹 15">
              <a:extLst>
                <a:ext uri="{FF2B5EF4-FFF2-40B4-BE49-F238E27FC236}">
                  <a16:creationId xmlns:a16="http://schemas.microsoft.com/office/drawing/2014/main" id="{38C9D166-D22C-2771-23C2-3BF8DDD263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2741" y="1534384"/>
              <a:ext cx="4680520" cy="1170130"/>
              <a:chOff x="3962890" y="1358770"/>
              <a:chExt cx="2295255" cy="1035115"/>
            </a:xfrm>
          </p:grpSpPr>
          <p:cxnSp>
            <p:nvCxnSpPr>
              <p:cNvPr id="7184" name="직선 연결선 19">
                <a:extLst>
                  <a:ext uri="{FF2B5EF4-FFF2-40B4-BE49-F238E27FC236}">
                    <a16:creationId xmlns:a16="http://schemas.microsoft.com/office/drawing/2014/main" id="{4F5C750E-9534-99EF-CB40-199CD7FB4EA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962890" y="1358770"/>
                <a:ext cx="2295255" cy="0"/>
              </a:xfrm>
              <a:prstGeom prst="line">
                <a:avLst/>
              </a:prstGeom>
              <a:noFill/>
              <a:ln w="19050" algn="ctr">
                <a:solidFill>
                  <a:srgbClr val="33339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185" name="직선 연결선 20">
                <a:extLst>
                  <a:ext uri="{FF2B5EF4-FFF2-40B4-BE49-F238E27FC236}">
                    <a16:creationId xmlns:a16="http://schemas.microsoft.com/office/drawing/2014/main" id="{AEA03A3F-D086-F49C-1379-76927BF34803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962890" y="2393885"/>
                <a:ext cx="2295255" cy="0"/>
              </a:xfrm>
              <a:prstGeom prst="line">
                <a:avLst/>
              </a:prstGeom>
              <a:noFill/>
              <a:ln w="19050" algn="ctr">
                <a:solidFill>
                  <a:srgbClr val="33339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7181" name="자유형 16">
              <a:extLst>
                <a:ext uri="{FF2B5EF4-FFF2-40B4-BE49-F238E27FC236}">
                  <a16:creationId xmlns:a16="http://schemas.microsoft.com/office/drawing/2014/main" id="{47139A36-DD95-7DE9-2BC6-2644B74BA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2710" y="1223755"/>
              <a:ext cx="167640" cy="1800200"/>
            </a:xfrm>
            <a:custGeom>
              <a:avLst/>
              <a:gdLst>
                <a:gd name="T0" fmla="*/ 152400 w 167640"/>
                <a:gd name="T1" fmla="*/ 0 h 1470660"/>
                <a:gd name="T2" fmla="*/ 0 w 167640"/>
                <a:gd name="T3" fmla="*/ 0 h 1470660"/>
                <a:gd name="T4" fmla="*/ 0 w 167640"/>
                <a:gd name="T5" fmla="*/ 83884502 h 1470660"/>
                <a:gd name="T6" fmla="*/ 167640 w 167640"/>
                <a:gd name="T7" fmla="*/ 83884502 h 147066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7640" h="1470660">
                  <a:moveTo>
                    <a:pt x="152400" y="0"/>
                  </a:moveTo>
                  <a:lnTo>
                    <a:pt x="0" y="0"/>
                  </a:lnTo>
                  <a:lnTo>
                    <a:pt x="0" y="1470660"/>
                  </a:lnTo>
                  <a:lnTo>
                    <a:pt x="167640" y="1470660"/>
                  </a:lnTo>
                </a:path>
              </a:pathLst>
            </a:custGeom>
            <a:noFill/>
            <a:ln w="76200" cap="flat" cmpd="sng" algn="ctr">
              <a:solidFill>
                <a:srgbClr val="3333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5735" tIns="47870" rIns="95735" bIns="47870"/>
            <a:lstStyle/>
            <a:p>
              <a:endParaRPr lang="ko-Kore-KR" altLang="en-US"/>
            </a:p>
          </p:txBody>
        </p:sp>
        <p:sp>
          <p:nvSpPr>
            <p:cNvPr id="7182" name="자유형 17">
              <a:extLst>
                <a:ext uri="{FF2B5EF4-FFF2-40B4-BE49-F238E27FC236}">
                  <a16:creationId xmlns:a16="http://schemas.microsoft.com/office/drawing/2014/main" id="{633EB63D-7038-A629-CB19-10842655D63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83270" y="1223755"/>
              <a:ext cx="167640" cy="1800200"/>
            </a:xfrm>
            <a:custGeom>
              <a:avLst/>
              <a:gdLst>
                <a:gd name="T0" fmla="*/ 152400 w 167640"/>
                <a:gd name="T1" fmla="*/ 0 h 1470660"/>
                <a:gd name="T2" fmla="*/ 0 w 167640"/>
                <a:gd name="T3" fmla="*/ 0 h 1470660"/>
                <a:gd name="T4" fmla="*/ 0 w 167640"/>
                <a:gd name="T5" fmla="*/ 83884502 h 1470660"/>
                <a:gd name="T6" fmla="*/ 167640 w 167640"/>
                <a:gd name="T7" fmla="*/ 83884502 h 147066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7640" h="1470660">
                  <a:moveTo>
                    <a:pt x="152400" y="0"/>
                  </a:moveTo>
                  <a:lnTo>
                    <a:pt x="0" y="0"/>
                  </a:lnTo>
                  <a:lnTo>
                    <a:pt x="0" y="1470660"/>
                  </a:lnTo>
                  <a:lnTo>
                    <a:pt x="167640" y="1470660"/>
                  </a:lnTo>
                </a:path>
              </a:pathLst>
            </a:custGeom>
            <a:noFill/>
            <a:ln w="76200" cap="flat" cmpd="sng" algn="ctr">
              <a:solidFill>
                <a:srgbClr val="333399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5735" tIns="47870" rIns="95735" bIns="47870"/>
            <a:lstStyle/>
            <a:p>
              <a:endParaRPr lang="ko-Kore-KR" altLang="en-US"/>
            </a:p>
          </p:txBody>
        </p:sp>
      </p:grpSp>
      <p:sp>
        <p:nvSpPr>
          <p:cNvPr id="23" name="TextBox 13">
            <a:extLst>
              <a:ext uri="{FF2B5EF4-FFF2-40B4-BE49-F238E27FC236}">
                <a16:creationId xmlns:a16="http://schemas.microsoft.com/office/drawing/2014/main" id="{840149DB-FE25-524C-E536-AD801AB7B5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3150" y="2766318"/>
            <a:ext cx="52197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1" latinLnBrk="1" hangingPunct="1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r>
              <a:rPr kumimoji="0"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2 </a:t>
            </a:r>
            <a:r>
              <a:rPr kumimoji="0" lang="ko-KR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itchFamily="50" charset="-127"/>
                <a:ea typeface="맑은 고딕" pitchFamily="50" charset="-127"/>
              </a:rPr>
              <a:t>조 </a:t>
            </a:r>
            <a:endParaRPr kumimoji="0"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74" name="TextBox 13">
            <a:extLst>
              <a:ext uri="{FF2B5EF4-FFF2-40B4-BE49-F238E27FC236}">
                <a16:creationId xmlns:a16="http://schemas.microsoft.com/office/drawing/2014/main" id="{B5DEBD49-3B8F-953A-3681-FFF4E97604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6988" y="5175250"/>
            <a:ext cx="47720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0" lang="en-US" altLang="ko-KR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2023. </a:t>
            </a:r>
            <a:r>
              <a:rPr kumimoji="0" lang="en-US" altLang="ko-KR" sz="1600" b="1" dirty="0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06. 13</a:t>
            </a:r>
            <a:endParaRPr kumimoji="0" lang="ko-KR" altLang="en-US" sz="16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C64DE57-780B-3466-C435-DB670971732D}"/>
              </a:ext>
            </a:extLst>
          </p:cNvPr>
          <p:cNvSpPr/>
          <p:nvPr/>
        </p:nvSpPr>
        <p:spPr bwMode="auto">
          <a:xfrm>
            <a:off x="-132565" y="0"/>
            <a:ext cx="9906000" cy="6858000"/>
          </a:xfrm>
          <a:prstGeom prst="rect">
            <a:avLst/>
          </a:prstGeom>
          <a:noFill/>
          <a:ln w="190500" cap="flat" cmpd="sng" algn="ctr">
            <a:solidFill>
              <a:schemeClr val="bg1">
                <a:lumMod val="95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  <p:txBody>
          <a:bodyPr lIns="95735" tIns="47870" rIns="95735" bIns="47870"/>
          <a:lstStyle/>
          <a:p>
            <a:pPr marL="777875" indent="-298450" defTabSz="957263"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  <a:defRPr/>
            </a:pPr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737EE0-80A3-5706-CED9-93754EB2F04B}"/>
              </a:ext>
            </a:extLst>
          </p:cNvPr>
          <p:cNvSpPr txBox="1"/>
          <p:nvPr/>
        </p:nvSpPr>
        <p:spPr>
          <a:xfrm>
            <a:off x="3261517" y="4062511"/>
            <a:ext cx="33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000000"/>
                </a:solidFill>
              </a:rPr>
              <a:t>이수혁</a:t>
            </a:r>
            <a:r>
              <a:rPr lang="en-US" altLang="ko-KR" b="1" dirty="0" smtClean="0">
                <a:solidFill>
                  <a:srgbClr val="000000"/>
                </a:solidFill>
              </a:rPr>
              <a:t>, </a:t>
            </a:r>
            <a:r>
              <a:rPr lang="ko-KR" altLang="en-US" b="1" dirty="0" err="1" smtClean="0">
                <a:solidFill>
                  <a:srgbClr val="000000"/>
                </a:solidFill>
              </a:rPr>
              <a:t>제갈협</a:t>
            </a:r>
            <a:r>
              <a:rPr lang="en-US" altLang="ko-KR" b="1" dirty="0" smtClean="0">
                <a:solidFill>
                  <a:srgbClr val="000000"/>
                </a:solidFill>
              </a:rPr>
              <a:t>, </a:t>
            </a:r>
            <a:r>
              <a:rPr lang="ko-KR" altLang="en-US" b="1" dirty="0" err="1" smtClean="0">
                <a:solidFill>
                  <a:srgbClr val="000000"/>
                </a:solidFill>
              </a:rPr>
              <a:t>윤성용</a:t>
            </a:r>
            <a:r>
              <a:rPr lang="en-US" altLang="ko-KR" b="1" dirty="0" smtClean="0">
                <a:solidFill>
                  <a:srgbClr val="000000"/>
                </a:solidFill>
              </a:rPr>
              <a:t>, </a:t>
            </a:r>
            <a:r>
              <a:rPr lang="ko-KR" altLang="en-US" b="1" dirty="0" smtClean="0">
                <a:solidFill>
                  <a:srgbClr val="000000"/>
                </a:solidFill>
              </a:rPr>
              <a:t>김민우</a:t>
            </a:r>
            <a:endParaRPr lang="ko-KR" altLang="en-US" b="1" dirty="0"/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C6C97702-D141-FEC5-2068-0B403E697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515" y="1758774"/>
            <a:ext cx="536313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HY헤드라인M" pitchFamily="18" charset="-127"/>
                <a:ea typeface="HY헤드라인M" pitchFamily="18" charset="-127"/>
              </a:defRPr>
            </a:lvl9pPr>
          </a:lstStyle>
          <a:p>
            <a:pPr algn="ctr" eaLnBrk="1" latin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0" lang="en-US" altLang="ko-KR" sz="2000" b="1" dirty="0" smtClean="0">
                <a:latin typeface="맑은 고딕" panose="020B0503020000020004" pitchFamily="34" charset="-127"/>
                <a:ea typeface="맑은 고딕" panose="020B0503020000020004" pitchFamily="34" charset="-127"/>
              </a:rPr>
              <a:t>Motor Control System with ECU Redundancy</a:t>
            </a:r>
            <a:endParaRPr kumimoji="0" lang="ko-KR" altLang="en-US" sz="20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kumimoji="0" lang="en-US" altLang="ko-KR" sz="2200" b="1" kern="0" dirty="0" smtClean="0">
                <a:latin typeface="+mn-ea"/>
                <a:cs typeface="+mj-cs"/>
              </a:rPr>
              <a:t>II. </a:t>
            </a:r>
            <a:r>
              <a:rPr lang="en-US" altLang="ko-KR" sz="2200" b="1" kern="0" dirty="0" smtClean="0">
                <a:latin typeface="+mn-ea"/>
                <a:cs typeface="+mj-cs"/>
              </a:rPr>
              <a:t>ECU</a:t>
            </a:r>
            <a:r>
              <a:rPr lang="ko-KR" altLang="en-US" sz="2200" b="1" kern="0" dirty="0" smtClean="0">
                <a:latin typeface="+mn-ea"/>
                <a:cs typeface="+mj-cs"/>
              </a:rPr>
              <a:t>사양 정의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ECU4 </a:t>
            </a: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8" y="1853825"/>
            <a:ext cx="3375437" cy="2107926"/>
          </a:xfrm>
          <a:prstGeom prst="rect">
            <a:avLst/>
          </a:prstGeom>
        </p:spPr>
      </p:pic>
      <p:sp>
        <p:nvSpPr>
          <p:cNvPr id="54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407" y="1431497"/>
            <a:ext cx="5221598" cy="528286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28600" indent="-22860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AutoNum type="arabicPeriod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ECU1/2</a:t>
            </a:r>
            <a:r>
              <a:rPr lang="ko-KR" altLang="en-US" sz="1200" b="1" dirty="0" smtClean="0">
                <a:latin typeface="+mn-ea"/>
                <a:ea typeface="+mn-ea"/>
              </a:rPr>
              <a:t>로부터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전송된 </a:t>
            </a:r>
            <a:r>
              <a:rPr lang="en-US" altLang="ko-KR" sz="1200" b="1" dirty="0" smtClean="0">
                <a:latin typeface="+mn-ea"/>
                <a:ea typeface="+mn-ea"/>
              </a:rPr>
              <a:t>Target 1,2 </a:t>
            </a:r>
            <a:r>
              <a:rPr lang="ko-KR" altLang="en-US" sz="1200" b="1" dirty="0" smtClean="0">
                <a:latin typeface="+mn-ea"/>
                <a:ea typeface="+mn-ea"/>
              </a:rPr>
              <a:t>와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정해진 </a:t>
            </a:r>
            <a:r>
              <a:rPr lang="en-US" altLang="ko-KR" sz="1200" b="1" dirty="0" smtClean="0">
                <a:latin typeface="+mn-ea"/>
                <a:ea typeface="+mn-ea"/>
              </a:rPr>
              <a:t>logic</a:t>
            </a:r>
            <a:r>
              <a:rPr lang="ko-KR" altLang="en-US" sz="1200" b="1" dirty="0" smtClean="0">
                <a:latin typeface="+mn-ea"/>
                <a:ea typeface="+mn-ea"/>
              </a:rPr>
              <a:t>을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이용하여 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 Target RPM </a:t>
            </a:r>
            <a:r>
              <a:rPr lang="ko-KR" altLang="en-US" sz="1200" b="1" dirty="0" smtClean="0">
                <a:latin typeface="+mn-ea"/>
                <a:ea typeface="+mn-ea"/>
              </a:rPr>
              <a:t>을 결정한다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2.  LOGIC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(1) </a:t>
            </a:r>
            <a:r>
              <a:rPr lang="ko-KR" altLang="en-US" sz="1200" b="1" dirty="0" smtClean="0">
                <a:latin typeface="+mn-ea"/>
                <a:ea typeface="+mn-ea"/>
              </a:rPr>
              <a:t>정상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상태의 경우 </a:t>
            </a:r>
            <a:r>
              <a:rPr lang="en-US" altLang="ko-KR" sz="1200" b="1" dirty="0" smtClean="0">
                <a:latin typeface="+mn-ea"/>
                <a:ea typeface="+mn-ea"/>
              </a:rPr>
              <a:t>Target 1 or target2 or average(T1,T2)</a:t>
            </a:r>
            <a:r>
              <a:rPr lang="ko-KR" altLang="en-US" sz="1200" b="1" dirty="0" smtClean="0">
                <a:latin typeface="+mn-ea"/>
                <a:ea typeface="+mn-ea"/>
              </a:rPr>
              <a:t>등을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사용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(2) target duty</a:t>
            </a:r>
            <a:r>
              <a:rPr lang="ko-KR" altLang="en-US" sz="1200" b="1" dirty="0" smtClean="0">
                <a:latin typeface="+mn-ea"/>
                <a:ea typeface="+mn-ea"/>
              </a:rPr>
              <a:t>가 </a:t>
            </a:r>
            <a:r>
              <a:rPr lang="en-US" altLang="ko-KR" sz="1200" b="1" dirty="0" smtClean="0">
                <a:latin typeface="+mn-ea"/>
                <a:ea typeface="+mn-ea"/>
              </a:rPr>
              <a:t>threshold </a:t>
            </a:r>
            <a:r>
              <a:rPr lang="ko-KR" altLang="en-US" sz="1200" b="1" dirty="0" smtClean="0">
                <a:latin typeface="+mn-ea"/>
                <a:ea typeface="+mn-ea"/>
              </a:rPr>
              <a:t>이하인 경우 무시한다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sz="1200" b="1" dirty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3. P </a:t>
            </a:r>
            <a:r>
              <a:rPr lang="ko-KR" altLang="en-US" sz="1200" b="1" dirty="0" smtClean="0">
                <a:latin typeface="+mn-ea"/>
                <a:ea typeface="+mn-ea"/>
              </a:rPr>
              <a:t>제어기 </a:t>
            </a:r>
            <a:r>
              <a:rPr lang="en-US" altLang="ko-KR" sz="1200" b="1" dirty="0" smtClean="0">
                <a:latin typeface="+mn-ea"/>
                <a:ea typeface="+mn-ea"/>
              </a:rPr>
              <a:t>: motor rpm </a:t>
            </a:r>
            <a:r>
              <a:rPr lang="ko-KR" altLang="en-US" sz="1200" b="1" dirty="0" smtClean="0">
                <a:latin typeface="+mn-ea"/>
                <a:ea typeface="+mn-ea"/>
              </a:rPr>
              <a:t>을 </a:t>
            </a:r>
            <a:r>
              <a:rPr lang="en-US" altLang="ko-KR" sz="1200" b="1" dirty="0" smtClean="0">
                <a:latin typeface="+mn-ea"/>
                <a:ea typeface="+mn-ea"/>
              </a:rPr>
              <a:t>feedback </a:t>
            </a:r>
            <a:r>
              <a:rPr lang="ko-KR" altLang="en-US" sz="1200" b="1" dirty="0" smtClean="0">
                <a:latin typeface="+mn-ea"/>
                <a:ea typeface="+mn-ea"/>
              </a:rPr>
              <a:t>받아</a:t>
            </a:r>
            <a:r>
              <a:rPr lang="en-US" altLang="ko-KR" sz="1200" b="1" dirty="0" smtClean="0">
                <a:latin typeface="+mn-ea"/>
                <a:ea typeface="+mn-ea"/>
              </a:rPr>
              <a:t> P </a:t>
            </a:r>
            <a:r>
              <a:rPr lang="ko-KR" altLang="en-US" sz="1200" b="1" dirty="0" smtClean="0">
                <a:latin typeface="+mn-ea"/>
                <a:ea typeface="+mn-ea"/>
              </a:rPr>
              <a:t>제어기 구현</a:t>
            </a:r>
            <a:endParaRPr lang="en-US" altLang="ko-KR" sz="1200" b="1" dirty="0"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08039" y="1603000"/>
            <a:ext cx="1756767" cy="945105"/>
          </a:xfrm>
          <a:prstGeom prst="rect">
            <a:avLst/>
          </a:prstGeom>
          <a:noFill/>
          <a:ln w="25400"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73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lang="en-US" altLang="ko-KR" sz="2200" b="1" kern="0" dirty="0" smtClean="0">
                <a:latin typeface="+mn-ea"/>
                <a:cs typeface="+mj-cs"/>
              </a:rPr>
              <a:t>III. </a:t>
            </a:r>
            <a:r>
              <a:rPr lang="ko-KR" altLang="en-US" sz="2200" b="1" kern="0" dirty="0" smtClean="0">
                <a:latin typeface="+mn-ea"/>
                <a:cs typeface="+mj-cs"/>
              </a:rPr>
              <a:t>시스템</a:t>
            </a:r>
            <a:r>
              <a:rPr lang="en-US" altLang="ko-KR" sz="2200" b="1" kern="0" dirty="0" smtClean="0">
                <a:latin typeface="+mn-ea"/>
                <a:cs typeface="+mj-cs"/>
              </a:rPr>
              <a:t> </a:t>
            </a:r>
            <a:r>
              <a:rPr lang="ko-KR" altLang="en-US" sz="2200" b="1" kern="0" dirty="0" smtClean="0">
                <a:latin typeface="+mn-ea"/>
                <a:cs typeface="+mj-cs"/>
              </a:rPr>
              <a:t>구현 </a:t>
            </a:r>
            <a:r>
              <a:rPr lang="en-US" altLang="ko-KR" sz="2200" b="1" kern="0" dirty="0" smtClean="0">
                <a:latin typeface="+mn-ea"/>
                <a:cs typeface="+mj-cs"/>
              </a:rPr>
              <a:t>(ECU1/2)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Hardware (</a:t>
            </a:r>
            <a:r>
              <a:rPr lang="en-US" altLang="ko-KR" b="1" dirty="0" err="1" smtClean="0">
                <a:latin typeface="+mn-ea"/>
                <a:ea typeface="+mn-ea"/>
              </a:rPr>
              <a:t>pinmap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IO signal SPEC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8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940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Software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054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lang="en-US" altLang="ko-KR" sz="2200" b="1" kern="0" dirty="0" smtClean="0">
                <a:latin typeface="+mn-ea"/>
                <a:cs typeface="+mj-cs"/>
              </a:rPr>
              <a:t>III. </a:t>
            </a:r>
            <a:r>
              <a:rPr lang="ko-KR" altLang="en-US" sz="2200" b="1" kern="0" dirty="0" smtClean="0">
                <a:latin typeface="+mn-ea"/>
                <a:cs typeface="+mj-cs"/>
              </a:rPr>
              <a:t>시스템</a:t>
            </a:r>
            <a:r>
              <a:rPr lang="en-US" altLang="ko-KR" sz="2200" b="1" kern="0" dirty="0" smtClean="0">
                <a:latin typeface="+mn-ea"/>
                <a:cs typeface="+mj-cs"/>
              </a:rPr>
              <a:t> </a:t>
            </a:r>
            <a:r>
              <a:rPr lang="ko-KR" altLang="en-US" sz="2200" b="1" kern="0" dirty="0" smtClean="0">
                <a:latin typeface="+mn-ea"/>
                <a:cs typeface="+mj-cs"/>
              </a:rPr>
              <a:t>구현 </a:t>
            </a:r>
            <a:r>
              <a:rPr lang="en-US" altLang="ko-KR" sz="2200" b="1" kern="0" dirty="0" smtClean="0">
                <a:latin typeface="+mn-ea"/>
                <a:cs typeface="+mj-cs"/>
              </a:rPr>
              <a:t>(ECU3)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Hardware (</a:t>
            </a:r>
            <a:r>
              <a:rPr lang="en-US" altLang="ko-KR" b="1" dirty="0" err="1" smtClean="0">
                <a:latin typeface="+mn-ea"/>
                <a:ea typeface="+mn-ea"/>
              </a:rPr>
              <a:t>pinmap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IO signal SPEC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8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940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Software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0347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lang="en-US" altLang="ko-KR" sz="2200" b="1" kern="0" dirty="0" smtClean="0">
                <a:latin typeface="+mn-ea"/>
                <a:cs typeface="+mj-cs"/>
              </a:rPr>
              <a:t>III. </a:t>
            </a:r>
            <a:r>
              <a:rPr lang="ko-KR" altLang="en-US" sz="2200" b="1" kern="0" dirty="0" smtClean="0">
                <a:latin typeface="+mn-ea"/>
                <a:cs typeface="+mj-cs"/>
              </a:rPr>
              <a:t>시스템</a:t>
            </a:r>
            <a:r>
              <a:rPr lang="en-US" altLang="ko-KR" sz="2200" b="1" kern="0" dirty="0" smtClean="0">
                <a:latin typeface="+mn-ea"/>
                <a:cs typeface="+mj-cs"/>
              </a:rPr>
              <a:t> </a:t>
            </a:r>
            <a:r>
              <a:rPr lang="ko-KR" altLang="en-US" sz="2200" b="1" kern="0" dirty="0" smtClean="0">
                <a:latin typeface="+mn-ea"/>
                <a:cs typeface="+mj-cs"/>
              </a:rPr>
              <a:t>구현 </a:t>
            </a:r>
            <a:r>
              <a:rPr lang="en-US" altLang="ko-KR" sz="2200" b="1" kern="0" dirty="0" smtClean="0">
                <a:latin typeface="+mn-ea"/>
                <a:cs typeface="+mj-cs"/>
              </a:rPr>
              <a:t>(ECU4)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Hardware (</a:t>
            </a:r>
            <a:r>
              <a:rPr lang="en-US" altLang="ko-KR" b="1" dirty="0" err="1" smtClean="0">
                <a:latin typeface="+mn-ea"/>
                <a:ea typeface="+mn-ea"/>
              </a:rPr>
              <a:t>pinmap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IO signal SPEC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8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940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Software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70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lang="en-US" altLang="ko-KR" sz="2200" b="1" kern="0" dirty="0" smtClean="0">
                <a:latin typeface="+mn-ea"/>
                <a:cs typeface="+mj-cs"/>
              </a:rPr>
              <a:t>III. </a:t>
            </a:r>
            <a:r>
              <a:rPr lang="ko-KR" altLang="en-US" sz="2200" b="1" kern="0" dirty="0" smtClean="0">
                <a:latin typeface="+mn-ea"/>
                <a:cs typeface="+mj-cs"/>
              </a:rPr>
              <a:t>시스템</a:t>
            </a:r>
            <a:r>
              <a:rPr lang="en-US" altLang="ko-KR" sz="2200" b="1" kern="0" dirty="0" smtClean="0">
                <a:latin typeface="+mn-ea"/>
                <a:cs typeface="+mj-cs"/>
              </a:rPr>
              <a:t> </a:t>
            </a:r>
            <a:r>
              <a:rPr lang="ko-KR" altLang="en-US" sz="2200" b="1" kern="0" dirty="0" smtClean="0">
                <a:latin typeface="+mn-ea"/>
                <a:cs typeface="+mj-cs"/>
              </a:rPr>
              <a:t>구현 </a:t>
            </a:r>
            <a:r>
              <a:rPr lang="en-US" altLang="ko-KR" sz="2200" b="1" kern="0" smtClean="0">
                <a:latin typeface="+mn-ea"/>
                <a:cs typeface="+mj-cs"/>
              </a:rPr>
              <a:t>(ECU3)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Hardware (</a:t>
            </a:r>
            <a:r>
              <a:rPr lang="en-US" altLang="ko-KR" b="1" dirty="0" err="1" smtClean="0">
                <a:latin typeface="+mn-ea"/>
                <a:ea typeface="+mn-ea"/>
              </a:rPr>
              <a:t>pinmap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IO signal SPEC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8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940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Software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605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lang="en-US" altLang="ko-KR" sz="2200" b="1" kern="0" dirty="0" smtClean="0">
                <a:latin typeface="+mn-ea"/>
                <a:cs typeface="+mj-cs"/>
              </a:rPr>
              <a:t>IV. Test scenario and Results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Hardware (</a:t>
            </a:r>
            <a:r>
              <a:rPr lang="en-US" altLang="ko-KR" b="1" dirty="0" err="1" smtClean="0">
                <a:latin typeface="+mn-ea"/>
                <a:ea typeface="+mn-ea"/>
              </a:rPr>
              <a:t>pinmap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IO signal SPEC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8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2940" y="954088"/>
            <a:ext cx="4095517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Software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2868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E3777AF3-195F-FD8F-10A5-3DC7C371E2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defRPr/>
            </a:pPr>
            <a:r>
              <a:rPr kumimoji="0" lang="en-US" altLang="ko-KR" sz="2200" b="1" kern="0" dirty="0">
                <a:latin typeface="+mn-ea"/>
                <a:cs typeface="+mj-cs"/>
              </a:rPr>
              <a:t>Contents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graphicFrame>
        <p:nvGraphicFramePr>
          <p:cNvPr id="6" name="Group 677">
            <a:extLst>
              <a:ext uri="{FF2B5EF4-FFF2-40B4-BE49-F238E27FC236}">
                <a16:creationId xmlns:a16="http://schemas.microsoft.com/office/drawing/2014/main" id="{F1581E2A-04D0-2C6F-E1CF-C1E97D734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245054"/>
              </p:ext>
            </p:extLst>
          </p:nvPr>
        </p:nvGraphicFramePr>
        <p:xfrm>
          <a:off x="2320429" y="1763815"/>
          <a:ext cx="5695353" cy="4576126"/>
        </p:xfrm>
        <a:graphic>
          <a:graphicData uri="http://schemas.openxmlformats.org/drawingml/2006/table">
            <a:tbl>
              <a:tblPr/>
              <a:tblGrid>
                <a:gridCol w="46062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91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0090">
                <a:tc>
                  <a:txBody>
                    <a:bodyPr/>
                    <a:lstStyle/>
                    <a:p>
                      <a:pPr marL="514350" marR="0" lvl="1" indent="-514350" algn="l" defTabSz="957263" rtl="0" eaLnBrk="1" fontAlgn="base" latinLnBrk="1" hangingPunct="1">
                        <a:lnSpc>
                          <a:spcPct val="2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+mj-lt"/>
                        <a:buAutoNum type="romanUcPeriod"/>
                        <a:tabLst/>
                        <a:defRPr/>
                      </a:pPr>
                      <a:r>
                        <a:rPr kumimoji="1" lang="en-US" altLang="ko-KR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Introduction</a:t>
                      </a:r>
                      <a:endParaRPr kumimoji="1" lang="ko-KR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L="0" marR="0" marT="21537" marB="21537"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57263" rtl="0" eaLnBrk="1" fontAlgn="base" latinLnBrk="1" hangingPunct="1">
                        <a:lnSpc>
                          <a:spcPct val="2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en-US" altLang="ko-KR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21537" marB="21537"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0090">
                <a:tc>
                  <a:txBody>
                    <a:bodyPr/>
                    <a:lstStyle/>
                    <a:p>
                      <a:pPr marL="400050" marR="0" lvl="1" indent="-400050" algn="l" defTabSz="74295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romanUcPeriod" startAt="2"/>
                        <a:tabLst/>
                        <a:defRPr/>
                      </a:pPr>
                      <a:r>
                        <a:rPr lang="en-US" altLang="ko-KR" sz="2000" b="1" dirty="0">
                          <a:latin typeface="맑은 고딕" pitchFamily="50" charset="-127"/>
                          <a:ea typeface="+mn-ea"/>
                        </a:rPr>
                        <a:t> </a:t>
                      </a:r>
                      <a:r>
                        <a:rPr lang="en-US" altLang="ko-KR" sz="2000" b="1" dirty="0" smtClean="0">
                          <a:latin typeface="맑은 고딕" pitchFamily="50" charset="-127"/>
                          <a:ea typeface="+mn-ea"/>
                        </a:rPr>
                        <a:t>System</a:t>
                      </a:r>
                      <a:r>
                        <a:rPr lang="en-US" altLang="ko-KR" sz="2000" b="1" baseline="0" dirty="0" smtClean="0">
                          <a:latin typeface="맑은 고딕" pitchFamily="50" charset="-127"/>
                          <a:ea typeface="+mn-ea"/>
                        </a:rPr>
                        <a:t> requirements</a:t>
                      </a:r>
                    </a:p>
                    <a:p>
                      <a:pPr marL="400050" marR="0" lvl="1" indent="-400050" algn="l" defTabSz="74295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romanUcPeriod" startAt="2"/>
                        <a:tabLst/>
                        <a:defRPr/>
                      </a:pPr>
                      <a:r>
                        <a:rPr lang="en-US" altLang="ko-KR" sz="2000" b="1" dirty="0" smtClean="0">
                          <a:latin typeface="맑은 고딕" pitchFamily="50" charset="-127"/>
                          <a:ea typeface="+mn-ea"/>
                        </a:rPr>
                        <a:t>HW/SW</a:t>
                      </a:r>
                      <a:r>
                        <a:rPr lang="en-US" altLang="ko-KR" sz="2000" b="1" baseline="0" dirty="0" smtClean="0">
                          <a:latin typeface="맑은 고딕" pitchFamily="50" charset="-127"/>
                          <a:ea typeface="+mn-ea"/>
                        </a:rPr>
                        <a:t> Implementation</a:t>
                      </a:r>
                      <a:r>
                        <a:rPr lang="en-US" altLang="ko-KR" sz="2000" b="1" dirty="0" smtClean="0">
                          <a:latin typeface="맑은 고딕" pitchFamily="50" charset="-127"/>
                          <a:ea typeface="+mn-ea"/>
                        </a:rPr>
                        <a:t> </a:t>
                      </a:r>
                    </a:p>
                    <a:p>
                      <a:pPr marL="400050" marR="0" lvl="1" indent="-400050" algn="l" defTabSz="74295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romanUcPeriod" startAt="2"/>
                        <a:tabLst/>
                        <a:defRPr/>
                      </a:pPr>
                      <a:r>
                        <a:rPr lang="en-US" altLang="ko-KR" sz="2000" b="1" dirty="0" smtClean="0">
                          <a:latin typeface="맑은 고딕" pitchFamily="50" charset="-127"/>
                          <a:ea typeface="+mn-ea"/>
                        </a:rPr>
                        <a:t>Test Scenario</a:t>
                      </a:r>
                      <a:r>
                        <a:rPr lang="en-US" altLang="ko-KR" sz="2000" b="1" baseline="0" dirty="0" smtClean="0">
                          <a:latin typeface="맑은 고딕" pitchFamily="50" charset="-127"/>
                          <a:ea typeface="+mn-ea"/>
                        </a:rPr>
                        <a:t> / Results</a:t>
                      </a:r>
                    </a:p>
                    <a:p>
                      <a:pPr marL="400050" marR="0" lvl="1" indent="-400050" algn="l" defTabSz="74295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romanUcPeriod" startAt="2"/>
                        <a:tabLst/>
                        <a:defRPr/>
                      </a:pPr>
                      <a:r>
                        <a:rPr lang="en-US" altLang="ko-KR" sz="2000" b="1" dirty="0" smtClean="0">
                          <a:latin typeface="맑은 고딕" pitchFamily="50" charset="-127"/>
                          <a:ea typeface="+mn-ea"/>
                        </a:rPr>
                        <a:t>Conclusion</a:t>
                      </a:r>
                      <a:endParaRPr lang="en-US" altLang="ko-KR" sz="2000" b="1" dirty="0">
                        <a:latin typeface="맑은 고딕" pitchFamily="50" charset="-127"/>
                        <a:ea typeface="+mn-ea"/>
                      </a:endParaRPr>
                    </a:p>
                  </a:txBody>
                  <a:tcPr marL="0" marR="0" marT="21537" marB="21537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57263" rtl="0" eaLnBrk="1" fontAlgn="base" latinLnBrk="1" hangingPunct="1">
                        <a:lnSpc>
                          <a:spcPct val="2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en-US" altLang="ko-KR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21537" marB="21537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0090">
                <a:tc>
                  <a:txBody>
                    <a:bodyPr/>
                    <a:lstStyle/>
                    <a:p>
                      <a:pPr marL="0" indent="0" fontAlgn="base">
                        <a:lnSpc>
                          <a:spcPct val="2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+mj-lt"/>
                        <a:buNone/>
                        <a:defRPr/>
                      </a:pPr>
                      <a:endParaRPr kumimoji="1" lang="en-US" altLang="ko-KR" sz="2000" b="1" dirty="0">
                        <a:latin typeface="맑은 고딕" pitchFamily="50" charset="-127"/>
                      </a:endParaRPr>
                    </a:p>
                  </a:txBody>
                  <a:tcPr marL="0" marR="0" marT="21537" marB="21537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57263" rtl="0" eaLnBrk="1" fontAlgn="base" latinLnBrk="1" hangingPunct="1">
                        <a:lnSpc>
                          <a:spcPct val="2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en-US" altLang="ko-KR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0" marR="0" marT="21537" marB="21537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676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>
            <a:extLst>
              <a:ext uri="{FF2B5EF4-FFF2-40B4-BE49-F238E27FC236}">
                <a16:creationId xmlns:a16="http://schemas.microsoft.com/office/drawing/2014/main" id="{85912D08-B9DC-12E9-5904-F3333A54B68C}"/>
              </a:ext>
            </a:extLst>
          </p:cNvPr>
          <p:cNvGrpSpPr/>
          <p:nvPr/>
        </p:nvGrpSpPr>
        <p:grpSpPr>
          <a:xfrm>
            <a:off x="664186" y="2241170"/>
            <a:ext cx="1669178" cy="2490332"/>
            <a:chOff x="5192731" y="2393885"/>
            <a:chExt cx="1669178" cy="249033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A3F6E6B-7938-ED26-3CE2-DA74FEC01E8D}"/>
                </a:ext>
              </a:extLst>
            </p:cNvPr>
            <p:cNvSpPr/>
            <p:nvPr/>
          </p:nvSpPr>
          <p:spPr bwMode="auto">
            <a:xfrm>
              <a:off x="5192731" y="2393885"/>
              <a:ext cx="1656184" cy="207023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5735" tIns="47870" rIns="95735" bIns="47870" numCol="1" rtlCol="0" anchor="t" anchorCtr="0" compatLnSpc="1">
              <a:prstTxWarp prst="textNoShape">
                <a:avLst/>
              </a:prstTxWarp>
            </a:bodyPr>
            <a:lstStyle/>
            <a:p>
              <a:pPr marL="777875" marR="0" indent="-298450" algn="l" defTabSz="957263" rtl="0" eaLnBrk="1" fontAlgn="base" latinLnBrk="1" hangingPunct="1">
                <a:lnSpc>
                  <a:spcPct val="16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0000"/>
                <a:buFont typeface="Wingdings" pitchFamily="2" charset="2"/>
                <a:buNone/>
                <a:tabLst/>
              </a:pPr>
              <a:endParaRPr kumimoji="1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Y헤드라인M" pitchFamily="18" charset="-127"/>
                <a:ea typeface="HY헤드라인M" pitchFamily="18" charset="-127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5AB0D79-0683-5515-B4BE-AC4859DCA82D}"/>
                    </a:ext>
                  </a:extLst>
                </p:cNvPr>
                <p:cNvSpPr txBox="1"/>
                <p:nvPr/>
              </p:nvSpPr>
              <p:spPr>
                <a:xfrm>
                  <a:off x="5250057" y="4545663"/>
                  <a:ext cx="161185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>
                      <a:latin typeface="나눔스퀘어" panose="020B0600000101010101" pitchFamily="50" charset="-127"/>
                      <a:ea typeface="나눔스퀘어" panose="020B0600000101010101" pitchFamily="50" charset="-127"/>
                      <a:cs typeface="Arial" panose="020B0604020202020204" pitchFamily="34" charset="0"/>
                    </a:rPr>
                    <a:t>Junho Hwan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altLang="ko-KR" sz="1600" dirty="0">
                              <a:latin typeface="나눔스퀘어" panose="020B0600000101010101" pitchFamily="50" charset="-127"/>
                              <a:ea typeface="나눔스퀘어" panose="020B0600000101010101" pitchFamily="50" charset="-127"/>
                              <a:cs typeface="Arial" panose="020B0604020202020204" pitchFamily="34" charset="0"/>
                            </a:rPr>
                            <m:t>g</m:t>
                          </m:r>
                        </m:e>
                        <m:sup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</m:oMath>
                  </a14:m>
                  <a:r>
                    <a:rPr lang="en-US" altLang="ko-KR" sz="1600" dirty="0">
                      <a:latin typeface="나눔스퀘어" panose="020B0600000101010101" pitchFamily="50" charset="-127"/>
                      <a:ea typeface="나눔스퀘어" panose="020B0600000101010101" pitchFamily="50" charset="-127"/>
                      <a:cs typeface="Arial" panose="020B0604020202020204" pitchFamily="34" charset="0"/>
                    </a:rPr>
                    <a:t> </a:t>
                  </a:r>
                  <a:endPara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55AB0D79-0683-5515-B4BE-AC4859DCA82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0057" y="4545663"/>
                  <a:ext cx="1611852" cy="338554"/>
                </a:xfrm>
                <a:prstGeom prst="rect">
                  <a:avLst/>
                </a:prstGeom>
                <a:blipFill>
                  <a:blip r:embed="rId2"/>
                  <a:stretch>
                    <a:fillRect l="-1887" t="-5455" b="-23636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5912D08-B9DC-12E9-5904-F3333A54B68C}"/>
              </a:ext>
            </a:extLst>
          </p:cNvPr>
          <p:cNvGrpSpPr/>
          <p:nvPr/>
        </p:nvGrpSpPr>
        <p:grpSpPr>
          <a:xfrm>
            <a:off x="2836609" y="2235940"/>
            <a:ext cx="1656184" cy="2490332"/>
            <a:chOff x="5192731" y="2393885"/>
            <a:chExt cx="1656184" cy="2490332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8A3F6E6B-7938-ED26-3CE2-DA74FEC01E8D}"/>
                </a:ext>
              </a:extLst>
            </p:cNvPr>
            <p:cNvSpPr/>
            <p:nvPr/>
          </p:nvSpPr>
          <p:spPr bwMode="auto">
            <a:xfrm>
              <a:off x="5192731" y="2393885"/>
              <a:ext cx="1656184" cy="207023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5735" tIns="47870" rIns="95735" bIns="47870" numCol="1" rtlCol="0" anchor="t" anchorCtr="0" compatLnSpc="1">
              <a:prstTxWarp prst="textNoShape">
                <a:avLst/>
              </a:prstTxWarp>
            </a:bodyPr>
            <a:lstStyle/>
            <a:p>
              <a:pPr marL="777875" marR="0" indent="-298450" algn="l" defTabSz="957263" rtl="0" eaLnBrk="1" fontAlgn="base" latinLnBrk="1" hangingPunct="1">
                <a:lnSpc>
                  <a:spcPct val="16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0000"/>
                <a:buFont typeface="Wingdings" pitchFamily="2" charset="2"/>
                <a:buNone/>
                <a:tabLst/>
              </a:pPr>
              <a:endParaRPr kumimoji="1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Y헤드라인M" pitchFamily="18" charset="-127"/>
                <a:ea typeface="HY헤드라인M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5AB0D79-0683-5515-B4BE-AC4859DCA82D}"/>
                </a:ext>
              </a:extLst>
            </p:cNvPr>
            <p:cNvSpPr txBox="1"/>
            <p:nvPr/>
          </p:nvSpPr>
          <p:spPr>
            <a:xfrm>
              <a:off x="5418912" y="4545663"/>
              <a:ext cx="12720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Hyelin Jung</a:t>
              </a:r>
            </a:p>
          </p:txBody>
        </p:sp>
      </p:grpSp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marL="357188" indent="-357188" eaLnBrk="1" hangingPunct="1">
              <a:buFont typeface="+mj-lt"/>
              <a:buAutoNum type="romanUcPeriod"/>
              <a:tabLst>
                <a:tab pos="268288" algn="l"/>
              </a:tabLst>
              <a:defRPr/>
            </a:pPr>
            <a:r>
              <a:rPr kumimoji="0" lang="en-US" altLang="ko-KR" sz="2200" b="1" kern="0" dirty="0">
                <a:latin typeface="+mn-ea"/>
                <a:cs typeface="+mj-cs"/>
              </a:rPr>
              <a:t>Introduction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>
                <a:latin typeface="+mn-ea"/>
                <a:ea typeface="+mn-ea"/>
              </a:rPr>
              <a:t>Team Members </a:t>
            </a:r>
            <a:r>
              <a:rPr lang="en-US" altLang="ko-KR" sz="1400" b="1" dirty="0">
                <a:latin typeface="+mn-ea"/>
                <a:ea typeface="+mn-ea"/>
              </a:rPr>
              <a:t>(</a:t>
            </a:r>
            <a:r>
              <a:rPr lang="en-US" altLang="ko-KR" sz="1200" b="1" dirty="0">
                <a:latin typeface="+mn-ea"/>
                <a:ea typeface="+mn-ea"/>
              </a:rPr>
              <a:t>* means team leader)</a:t>
            </a:r>
            <a:endParaRPr lang="en-US" altLang="ko-KR" dirty="0">
              <a:latin typeface="+mn-ea"/>
              <a:ea typeface="+mn-ea"/>
            </a:endParaRPr>
          </a:p>
          <a:p>
            <a:pPr marL="447675" indent="-179388" eaLnBrk="1" latinLnBrk="1" hangingPunct="1">
              <a:spcBef>
                <a:spcPts val="600"/>
              </a:spcBef>
              <a:buClr>
                <a:schemeClr val="tx1"/>
              </a:buClr>
              <a:buSzPct val="100000"/>
              <a:buFont typeface="HY헤드라인M" panose="02030600000101010101" pitchFamily="18" charset="-127"/>
              <a:buAutoNum type="arabicParenR"/>
              <a:defRPr/>
            </a:pPr>
            <a:endParaRPr lang="en-US" altLang="ko-KR" sz="1400" dirty="0">
              <a:latin typeface="+mn-ea"/>
              <a:ea typeface="+mn-e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5912D08-B9DC-12E9-5904-F3333A54B68C}"/>
              </a:ext>
            </a:extLst>
          </p:cNvPr>
          <p:cNvGrpSpPr/>
          <p:nvPr/>
        </p:nvGrpSpPr>
        <p:grpSpPr>
          <a:xfrm>
            <a:off x="5253074" y="2170347"/>
            <a:ext cx="1656184" cy="2490332"/>
            <a:chOff x="5192731" y="2393885"/>
            <a:chExt cx="1656184" cy="249033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A3F6E6B-7938-ED26-3CE2-DA74FEC01E8D}"/>
                </a:ext>
              </a:extLst>
            </p:cNvPr>
            <p:cNvSpPr/>
            <p:nvPr/>
          </p:nvSpPr>
          <p:spPr bwMode="auto">
            <a:xfrm>
              <a:off x="5192731" y="2393885"/>
              <a:ext cx="1656184" cy="207023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5735" tIns="47870" rIns="95735" bIns="47870" numCol="1" rtlCol="0" anchor="t" anchorCtr="0" compatLnSpc="1">
              <a:prstTxWarp prst="textNoShape">
                <a:avLst/>
              </a:prstTxWarp>
            </a:bodyPr>
            <a:lstStyle/>
            <a:p>
              <a:pPr marL="777875" marR="0" indent="-298450" algn="l" defTabSz="957263" rtl="0" eaLnBrk="1" fontAlgn="base" latinLnBrk="1" hangingPunct="1">
                <a:lnSpc>
                  <a:spcPct val="16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0000"/>
                <a:buFont typeface="Wingdings" pitchFamily="2" charset="2"/>
                <a:buNone/>
                <a:tabLst/>
              </a:pPr>
              <a:endParaRPr kumimoji="1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Y헤드라인M" pitchFamily="18" charset="-127"/>
                <a:ea typeface="HY헤드라인M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AB0D79-0683-5515-B4BE-AC4859DCA82D}"/>
                </a:ext>
              </a:extLst>
            </p:cNvPr>
            <p:cNvSpPr txBox="1"/>
            <p:nvPr/>
          </p:nvSpPr>
          <p:spPr>
            <a:xfrm>
              <a:off x="5207692" y="4545663"/>
              <a:ext cx="16076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err="1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Jongyoon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 Chae</a:t>
              </a:r>
              <a:endPara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B304C45-D96E-E569-86E3-DE98E461F645}"/>
              </a:ext>
            </a:extLst>
          </p:cNvPr>
          <p:cNvGrpSpPr/>
          <p:nvPr/>
        </p:nvGrpSpPr>
        <p:grpSpPr>
          <a:xfrm>
            <a:off x="7424726" y="2170347"/>
            <a:ext cx="1713739" cy="2490332"/>
            <a:chOff x="7379659" y="2393885"/>
            <a:chExt cx="1713739" cy="249033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E35BE92-AA16-5FA8-892A-A7F8FDB2AE6B}"/>
                </a:ext>
              </a:extLst>
            </p:cNvPr>
            <p:cNvSpPr/>
            <p:nvPr/>
          </p:nvSpPr>
          <p:spPr bwMode="auto">
            <a:xfrm>
              <a:off x="7383270" y="2393885"/>
              <a:ext cx="1656184" cy="207023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5735" tIns="47870" rIns="95735" bIns="47870" numCol="1" rtlCol="0" anchor="t" anchorCtr="0" compatLnSpc="1">
              <a:prstTxWarp prst="textNoShape">
                <a:avLst/>
              </a:prstTxWarp>
            </a:bodyPr>
            <a:lstStyle/>
            <a:p>
              <a:pPr marL="777875" marR="0" indent="-298450" algn="l" defTabSz="957263" rtl="0" eaLnBrk="1" fontAlgn="base" latinLnBrk="1" hangingPunct="1">
                <a:lnSpc>
                  <a:spcPct val="16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SzPct val="80000"/>
                <a:buFont typeface="Wingdings" pitchFamily="2" charset="2"/>
                <a:buNone/>
                <a:tabLst/>
              </a:pPr>
              <a:endParaRPr kumimoji="1" lang="ko-KR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Y헤드라인M" pitchFamily="18" charset="-127"/>
                <a:ea typeface="HY헤드라인M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57A20D-A46C-FBAB-4E48-5D123720719A}"/>
                </a:ext>
              </a:extLst>
            </p:cNvPr>
            <p:cNvSpPr txBox="1"/>
            <p:nvPr/>
          </p:nvSpPr>
          <p:spPr>
            <a:xfrm>
              <a:off x="7379659" y="4545663"/>
              <a:ext cx="17137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  <a:cs typeface="Arial" panose="020B0604020202020204" pitchFamily="34" charset="0"/>
                </a:rPr>
                <a:t>Youngchan Jung</a:t>
              </a:r>
              <a:endPara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8740DF1-2112-8CF7-BAFE-A5F892D701B7}"/>
              </a:ext>
            </a:extLst>
          </p:cNvPr>
          <p:cNvSpPr txBox="1"/>
          <p:nvPr/>
        </p:nvSpPr>
        <p:spPr>
          <a:xfrm>
            <a:off x="886900" y="4742227"/>
            <a:ext cx="144687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Team Leading</a:t>
            </a:r>
            <a:b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Writing Docs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 Section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AE92FC-F368-5C92-32D8-2EDFCF1601B6}"/>
              </a:ext>
            </a:extLst>
          </p:cNvPr>
          <p:cNvSpPr txBox="1"/>
          <p:nvPr/>
        </p:nvSpPr>
        <p:spPr>
          <a:xfrm>
            <a:off x="3022884" y="4742227"/>
            <a:ext cx="16307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Detection Section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 Section</a:t>
            </a:r>
            <a:b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Writing Docs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E38823-4B4D-9C89-740A-303AE2F92BB6}"/>
              </a:ext>
            </a:extLst>
          </p:cNvPr>
          <p:cNvSpPr txBox="1"/>
          <p:nvPr/>
        </p:nvSpPr>
        <p:spPr>
          <a:xfrm>
            <a:off x="5168106" y="4742227"/>
            <a:ext cx="16307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 Section</a:t>
            </a:r>
            <a:b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Detection Section</a:t>
            </a:r>
            <a:b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Writing Docs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C10EFB2-3C6F-990B-66C4-0C04824AA27D}"/>
              </a:ext>
            </a:extLst>
          </p:cNvPr>
          <p:cNvSpPr txBox="1"/>
          <p:nvPr/>
        </p:nvSpPr>
        <p:spPr>
          <a:xfrm>
            <a:off x="7428336" y="4742227"/>
            <a:ext cx="16307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Detection Section</a:t>
            </a:r>
            <a:b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Writing Docs</a:t>
            </a:r>
          </a:p>
        </p:txBody>
      </p:sp>
      <p:pic>
        <p:nvPicPr>
          <p:cNvPr id="11" name="그림 1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2100" y="2402432"/>
            <a:ext cx="2135822" cy="167165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609" y="2170348"/>
            <a:ext cx="1656184" cy="213582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0922" y="2170348"/>
            <a:ext cx="1641912" cy="207023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6"/>
          <a:srcRect t="28446" r="16156"/>
          <a:stretch/>
        </p:blipFill>
        <p:spPr>
          <a:xfrm>
            <a:off x="7410029" y="2149641"/>
            <a:ext cx="1693173" cy="209093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22529" y="2573905"/>
            <a:ext cx="8640961" cy="2160240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8000" dirty="0" smtClean="0">
                <a:solidFill>
                  <a:srgbClr val="0000FF"/>
                </a:solidFill>
              </a:rPr>
              <a:t>To be updated</a:t>
            </a:r>
            <a:endParaRPr lang="ko-KR" altLang="en-US" sz="8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51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marL="357188" indent="-357188" eaLnBrk="1" hangingPunct="1">
              <a:buFont typeface="+mj-lt"/>
              <a:buAutoNum type="romanUcPeriod"/>
              <a:tabLst>
                <a:tab pos="268288" algn="l"/>
              </a:tabLst>
              <a:defRPr/>
            </a:pPr>
            <a:r>
              <a:rPr kumimoji="0" lang="en-US" altLang="ko-KR" sz="2200" b="1" kern="0" dirty="0">
                <a:solidFill>
                  <a:schemeClr val="bg1">
                    <a:lumMod val="75000"/>
                  </a:schemeClr>
                </a:solidFill>
                <a:latin typeface="+mn-ea"/>
                <a:cs typeface="+mj-cs"/>
              </a:rPr>
              <a:t>Introduction</a:t>
            </a:r>
            <a:endParaRPr kumimoji="0" lang="ko-KR" altLang="en-US" sz="2200" b="1" kern="0" dirty="0">
              <a:solidFill>
                <a:schemeClr val="bg1">
                  <a:lumMod val="75000"/>
                </a:schemeClr>
              </a:solidFill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>
                <a:latin typeface="+mn-ea"/>
                <a:ea typeface="+mn-ea"/>
              </a:rPr>
              <a:t>Team Members </a:t>
            </a:r>
            <a:r>
              <a:rPr lang="en-US" altLang="ko-KR" sz="1400" b="1" dirty="0">
                <a:latin typeface="+mn-ea"/>
                <a:ea typeface="+mn-ea"/>
              </a:rPr>
              <a:t>(</a:t>
            </a:r>
            <a:r>
              <a:rPr lang="en-US" altLang="ko-KR" sz="1200" b="1" dirty="0">
                <a:latin typeface="+mn-ea"/>
                <a:ea typeface="+mn-ea"/>
              </a:rPr>
              <a:t>* means team leader)</a:t>
            </a:r>
            <a:endParaRPr lang="en-US" altLang="ko-KR" dirty="0">
              <a:latin typeface="+mn-ea"/>
              <a:ea typeface="+mn-ea"/>
            </a:endParaRPr>
          </a:p>
          <a:p>
            <a:pPr marL="447675" indent="-179388" eaLnBrk="1" latinLnBrk="1" hangingPunct="1">
              <a:spcBef>
                <a:spcPts val="600"/>
              </a:spcBef>
              <a:buClr>
                <a:schemeClr val="tx1"/>
              </a:buClr>
              <a:buSzPct val="100000"/>
              <a:buFont typeface="HY헤드라인M" panose="02030600000101010101" pitchFamily="18" charset="-127"/>
              <a:buAutoNum type="arabicParenR"/>
              <a:defRPr/>
            </a:pP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86941" y="2527693"/>
            <a:ext cx="8640961" cy="2160240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8000" dirty="0" smtClean="0">
                <a:solidFill>
                  <a:srgbClr val="0000FF"/>
                </a:solidFill>
              </a:rPr>
              <a:t>To be updated</a:t>
            </a:r>
            <a:endParaRPr lang="ko-KR" altLang="en-US" sz="8000" dirty="0">
              <a:solidFill>
                <a:srgbClr val="0000FF"/>
              </a:solidFill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179015"/>
              </p:ext>
            </p:extLst>
          </p:nvPr>
        </p:nvGraphicFramePr>
        <p:xfrm>
          <a:off x="359074" y="1763815"/>
          <a:ext cx="9129512" cy="27903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4216">
                  <a:extLst>
                    <a:ext uri="{9D8B030D-6E8A-4147-A177-3AD203B41FA5}">
                      <a16:colId xmlns:a16="http://schemas.microsoft.com/office/drawing/2014/main" val="856224447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2892361805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617549582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1088521468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2651615895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123341750"/>
                    </a:ext>
                  </a:extLst>
                </a:gridCol>
                <a:gridCol w="1304216">
                  <a:extLst>
                    <a:ext uri="{9D8B030D-6E8A-4147-A177-3AD203B41FA5}">
                      <a16:colId xmlns:a16="http://schemas.microsoft.com/office/drawing/2014/main" val="2598590704"/>
                    </a:ext>
                  </a:extLst>
                </a:gridCol>
              </a:tblGrid>
              <a:tr h="31003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+mn-ea"/>
                          <a:ea typeface="+mn-ea"/>
                        </a:rPr>
                        <a:t>6/13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+mn-ea"/>
                          <a:ea typeface="+mn-ea"/>
                        </a:rPr>
                        <a:t>6/14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+mn-ea"/>
                          <a:ea typeface="+mn-ea"/>
                        </a:rPr>
                        <a:t>6/15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+mn-ea"/>
                          <a:ea typeface="+mn-ea"/>
                        </a:rPr>
                        <a:t>6/16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810961"/>
                  </a:ext>
                </a:extLst>
              </a:tr>
              <a:tr h="310034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이수혁</a:t>
                      </a:r>
                      <a:endParaRPr lang="ko-KR" altLang="en-US" sz="1200" dirty="0" smtClean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개발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17461346"/>
                  </a:ext>
                </a:extLst>
              </a:tr>
              <a:tr h="310034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검증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363473926"/>
                  </a:ext>
                </a:extLst>
              </a:tr>
              <a:tr h="310034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 smtClean="0">
                          <a:latin typeface="+mn-ea"/>
                          <a:ea typeface="+mn-ea"/>
                        </a:rPr>
                        <a:t>제갈협</a:t>
                      </a:r>
                      <a:endParaRPr lang="ko-KR" altLang="en-US" sz="1200" dirty="0" smtClean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127051386"/>
                  </a:ext>
                </a:extLst>
              </a:tr>
              <a:tr h="310034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2497076873"/>
                  </a:ext>
                </a:extLst>
              </a:tr>
              <a:tr h="310034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 smtClean="0">
                          <a:latin typeface="+mn-ea"/>
                          <a:ea typeface="+mn-ea"/>
                        </a:rPr>
                        <a:t>윤성용</a:t>
                      </a:r>
                      <a:endParaRPr lang="ko-KR" altLang="en-US" sz="1200" dirty="0" smtClean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685361446"/>
                  </a:ext>
                </a:extLst>
              </a:tr>
              <a:tr h="310034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966533016"/>
                  </a:ext>
                </a:extLst>
              </a:tr>
              <a:tr h="310034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김민우</a:t>
                      </a:r>
                      <a:endParaRPr lang="ko-KR" altLang="en-US" sz="1200" dirty="0" smtClean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19006881"/>
                  </a:ext>
                </a:extLst>
              </a:tr>
              <a:tr h="310034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883119265"/>
                  </a:ext>
                </a:extLst>
              </a:tr>
            </a:tbl>
          </a:graphicData>
        </a:graphic>
      </p:graphicFrame>
      <p:sp>
        <p:nvSpPr>
          <p:cNvPr id="30" name="직사각형 29"/>
          <p:cNvSpPr/>
          <p:nvPr/>
        </p:nvSpPr>
        <p:spPr>
          <a:xfrm>
            <a:off x="5583071" y="2077642"/>
            <a:ext cx="1260140" cy="1362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</p:spTree>
    <p:extLst>
      <p:ext uri="{BB962C8B-B14F-4D97-AF65-F5344CB8AC3E}">
        <p14:creationId xmlns:p14="http://schemas.microsoft.com/office/powerpoint/2010/main" val="151242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167586" y="1207889"/>
            <a:ext cx="7339304" cy="774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7723585" y="1207889"/>
            <a:ext cx="194250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723585" y="907807"/>
            <a:ext cx="1779984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63" dirty="0"/>
              <a:t>5</a:t>
            </a:r>
            <a:r>
              <a:rPr lang="ko-KR" altLang="en-US" sz="1463" dirty="0"/>
              <a:t>기</a:t>
            </a:r>
            <a:r>
              <a:rPr lang="en-US" altLang="ko-KR" sz="1463" dirty="0"/>
              <a:t>_</a:t>
            </a:r>
            <a:r>
              <a:rPr lang="en-US" altLang="ko-KR" sz="1463" dirty="0"/>
              <a:t>1</a:t>
            </a:r>
            <a:r>
              <a:rPr lang="ko-KR" altLang="en-US" sz="1463" dirty="0"/>
              <a:t>조</a:t>
            </a:r>
            <a:endParaRPr lang="ko-KR" altLang="en-US" sz="1463" dirty="0"/>
          </a:p>
        </p:txBody>
      </p:sp>
      <p:sp>
        <p:nvSpPr>
          <p:cNvPr id="13" name="TextBox 12"/>
          <p:cNvSpPr txBox="1"/>
          <p:nvPr/>
        </p:nvSpPr>
        <p:spPr>
          <a:xfrm>
            <a:off x="167587" y="697111"/>
            <a:ext cx="6015925" cy="76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63" dirty="0" err="1"/>
              <a:t>임베디드</a:t>
            </a:r>
            <a:r>
              <a:rPr lang="ko-KR" altLang="en-US" sz="1463" dirty="0"/>
              <a:t> 기반 </a:t>
            </a:r>
            <a:r>
              <a:rPr lang="en-US" altLang="ko-KR" sz="1463" dirty="0"/>
              <a:t>SW </a:t>
            </a:r>
            <a:r>
              <a:rPr lang="ko-KR" altLang="en-US" sz="1463" dirty="0"/>
              <a:t>개발 프로젝트</a:t>
            </a: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>- AURIX TC275 </a:t>
            </a:r>
            <a:r>
              <a:rPr lang="ko-KR" altLang="en-US" sz="1463" dirty="0"/>
              <a:t>보드와 초음파센서를 활용한 거리 별 경고 시스템</a:t>
            </a:r>
            <a:r>
              <a:rPr lang="en-US" altLang="ko-KR" sz="1463" dirty="0"/>
              <a:t/>
            </a:r>
            <a:br>
              <a:rPr lang="en-US" altLang="ko-KR" sz="1463" dirty="0"/>
            </a:br>
            <a:endParaRPr lang="ko-KR" altLang="en-US" sz="1463" dirty="0"/>
          </a:p>
        </p:txBody>
      </p:sp>
      <p:sp>
        <p:nvSpPr>
          <p:cNvPr id="7" name="TextBox 6"/>
          <p:cNvSpPr txBox="1"/>
          <p:nvPr/>
        </p:nvSpPr>
        <p:spPr>
          <a:xfrm>
            <a:off x="167586" y="1330434"/>
            <a:ext cx="9679878" cy="4819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63" dirty="0"/>
              <a:t>■ 개발 일정 및 개발 환경</a:t>
            </a: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> </a:t>
            </a:r>
            <a:r>
              <a:rPr lang="en-US" altLang="ko-KR" sz="1463" dirty="0"/>
              <a:t>  1. </a:t>
            </a:r>
            <a:r>
              <a:rPr lang="ko-KR" altLang="en-US" sz="1463" dirty="0"/>
              <a:t>개발 담당 및 일정</a:t>
            </a: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>   </a:t>
            </a:r>
            <a:br>
              <a:rPr lang="en-US" altLang="ko-KR" sz="1463" dirty="0"/>
            </a:br>
            <a:r>
              <a:rPr lang="en-US" altLang="ko-KR" sz="1463" dirty="0"/>
              <a:t>   2. </a:t>
            </a:r>
            <a:r>
              <a:rPr lang="ko-KR" altLang="en-US" sz="1463" dirty="0"/>
              <a:t>개발 환경</a:t>
            </a:r>
            <a:r>
              <a:rPr lang="en-US" altLang="ko-KR" sz="1463" dirty="0"/>
              <a:t/>
            </a:r>
            <a:br>
              <a:rPr lang="en-US" altLang="ko-KR" sz="1463" dirty="0"/>
            </a:br>
            <a:r>
              <a:rPr lang="en-US" altLang="ko-KR" sz="1463" dirty="0"/>
              <a:t>      - </a:t>
            </a:r>
            <a:r>
              <a:rPr lang="ko-KR" altLang="en-US" sz="1463" dirty="0"/>
              <a:t>개발 언어</a:t>
            </a:r>
            <a:r>
              <a:rPr lang="en-US" altLang="ko-KR" sz="1463" dirty="0"/>
              <a:t>: C</a:t>
            </a:r>
            <a:endParaRPr lang="en-US" altLang="ko-KR" sz="1463" dirty="0"/>
          </a:p>
          <a:p>
            <a:r>
              <a:rPr lang="en-US" altLang="ko-KR" sz="1463" dirty="0"/>
              <a:t>      - IDE: AURIX Development Studio</a:t>
            </a:r>
          </a:p>
          <a:p>
            <a:r>
              <a:rPr lang="en-US" altLang="ko-KR" sz="1463" dirty="0"/>
              <a:t> </a:t>
            </a:r>
            <a:r>
              <a:rPr lang="en-US" altLang="ko-KR" sz="1463" dirty="0"/>
              <a:t>     - MCU: TC275</a:t>
            </a:r>
            <a:br>
              <a:rPr lang="en-US" altLang="ko-KR" sz="1463" dirty="0"/>
            </a:br>
            <a:r>
              <a:rPr lang="en-US" altLang="ko-KR" sz="1463" dirty="0"/>
              <a:t>      - Board: </a:t>
            </a:r>
            <a:r>
              <a:rPr lang="en-US" altLang="ko-KR" sz="1463" dirty="0" err="1"/>
              <a:t>Hitex</a:t>
            </a:r>
            <a:r>
              <a:rPr lang="en-US" altLang="ko-KR" sz="1463" dirty="0"/>
              <a:t> </a:t>
            </a:r>
            <a:r>
              <a:rPr lang="en-US" altLang="ko-KR" sz="1463" dirty="0" err="1"/>
              <a:t>ShieldBuddy</a:t>
            </a:r>
            <a:r>
              <a:rPr lang="en-US" altLang="ko-KR" sz="1463" dirty="0"/>
              <a:t> TC275, Easy Module Shield V1 (w/ Switch, LED, RGB_LED, Buzzer, Potentiometer)</a:t>
            </a:r>
            <a:br>
              <a:rPr lang="en-US" altLang="ko-KR" sz="1463" dirty="0"/>
            </a:br>
            <a:r>
              <a:rPr lang="en-US" altLang="ko-KR" sz="1463" dirty="0"/>
              <a:t>      - Sensor: Ultrasonic Sensor (HC-SR04)</a:t>
            </a:r>
            <a:endParaRPr lang="ko-KR" altLang="en-US" sz="1463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352082" y="2113360"/>
          <a:ext cx="9129512" cy="2326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1189">
                  <a:extLst>
                    <a:ext uri="{9D8B030D-6E8A-4147-A177-3AD203B41FA5}">
                      <a16:colId xmlns:a16="http://schemas.microsoft.com/office/drawing/2014/main" val="856224447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2892361805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2834631009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617549582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1088521468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2651615895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123341750"/>
                    </a:ext>
                  </a:extLst>
                </a:gridCol>
                <a:gridCol w="1141189">
                  <a:extLst>
                    <a:ext uri="{9D8B030D-6E8A-4147-A177-3AD203B41FA5}">
                      <a16:colId xmlns:a16="http://schemas.microsoft.com/office/drawing/2014/main" val="2598590704"/>
                    </a:ext>
                  </a:extLst>
                </a:gridCol>
              </a:tblGrid>
              <a:tr h="211347"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3/23 </a:t>
                      </a:r>
                      <a:r>
                        <a:rPr lang="ko-KR" altLang="en-US" sz="900" dirty="0" smtClean="0"/>
                        <a:t>오전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3/23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baseline="0" dirty="0" smtClean="0"/>
                        <a:t>오후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3/24 </a:t>
                      </a:r>
                      <a:r>
                        <a:rPr lang="ko-KR" altLang="en-US" sz="900" dirty="0" smtClean="0"/>
                        <a:t>오전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3/24 </a:t>
                      </a:r>
                      <a:r>
                        <a:rPr lang="ko-KR" altLang="en-US" sz="900" dirty="0" smtClean="0"/>
                        <a:t>오후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3/27 </a:t>
                      </a:r>
                      <a:r>
                        <a:rPr lang="ko-KR" altLang="en-US" sz="900" dirty="0" smtClean="0"/>
                        <a:t>오전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3/27 </a:t>
                      </a:r>
                      <a:r>
                        <a:rPr lang="ko-KR" altLang="en-US" sz="900" dirty="0" smtClean="0"/>
                        <a:t>오후</a:t>
                      </a:r>
                      <a:endParaRPr lang="ko-KR" altLang="en-US" sz="900" dirty="0"/>
                    </a:p>
                  </a:txBody>
                  <a:tcPr marL="74295" marR="74295" marT="37148" marB="37148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810961"/>
                  </a:ext>
                </a:extLst>
              </a:tr>
              <a:tr h="21050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/>
                        <a:t>Ultrasonic Sensor</a:t>
                      </a:r>
                      <a:br>
                        <a:rPr lang="en-US" altLang="ko-KR" sz="900" dirty="0" smtClean="0"/>
                      </a:b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김민석 연구원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 smtClean="0"/>
                    </a:p>
                  </a:txBody>
                  <a:tcPr marL="74295" marR="74295" marT="37148" marB="37148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17461346"/>
                  </a:ext>
                </a:extLst>
              </a:tr>
              <a:tr h="210503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363473926"/>
                  </a:ext>
                </a:extLst>
              </a:tr>
              <a:tr h="21050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/>
                        <a:t>Potentiometer</a:t>
                      </a:r>
                      <a:br>
                        <a:rPr lang="en-US" altLang="ko-KR" sz="900" dirty="0" smtClean="0"/>
                      </a:b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err="1" smtClean="0"/>
                        <a:t>권익재</a:t>
                      </a:r>
                      <a:r>
                        <a:rPr lang="ko-KR" altLang="en-US" sz="900" dirty="0" smtClean="0"/>
                        <a:t> 연구원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 smtClean="0"/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127051386"/>
                  </a:ext>
                </a:extLst>
              </a:tr>
              <a:tr h="210503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2497076873"/>
                  </a:ext>
                </a:extLst>
              </a:tr>
              <a:tr h="21050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/>
                        <a:t>RGB_LED</a:t>
                      </a:r>
                      <a:br>
                        <a:rPr lang="en-US" altLang="ko-KR" sz="900" dirty="0" smtClean="0"/>
                      </a:b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황지은 연구원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 smtClean="0"/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685361446"/>
                  </a:ext>
                </a:extLst>
              </a:tr>
              <a:tr h="210503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966533016"/>
                  </a:ext>
                </a:extLst>
              </a:tr>
              <a:tr h="21050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/>
                        <a:t>Buzzer</a:t>
                      </a:r>
                      <a:br>
                        <a:rPr lang="en-US" altLang="ko-KR" sz="900" dirty="0" smtClean="0"/>
                      </a:b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err="1" smtClean="0"/>
                        <a:t>전찬오</a:t>
                      </a:r>
                      <a:r>
                        <a:rPr lang="ko-KR" altLang="en-US" sz="900" dirty="0" smtClean="0"/>
                        <a:t> 연구원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 smtClean="0"/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19006881"/>
                  </a:ext>
                </a:extLst>
              </a:tr>
              <a:tr h="210503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883119265"/>
                  </a:ext>
                </a:extLst>
              </a:tr>
              <a:tr h="21050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/>
                        <a:t>통합 및 문서</a:t>
                      </a:r>
                      <a:r>
                        <a:rPr lang="en-US" altLang="ko-KR" sz="900" dirty="0" smtClean="0"/>
                        <a:t/>
                      </a:r>
                      <a:br>
                        <a:rPr lang="en-US" altLang="ko-KR" sz="900" dirty="0" smtClean="0"/>
                      </a:b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이지훈 연구원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 smtClean="0"/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통합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803127571"/>
                  </a:ext>
                </a:extLst>
              </a:tr>
              <a:tr h="2105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계획서</a:t>
                      </a:r>
                      <a:endParaRPr lang="ko-KR" altLang="en-US" sz="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2134653379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2633813" y="4249340"/>
            <a:ext cx="2241796" cy="14136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53" dirty="0"/>
              <a:t>개발 계획서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110540" y="2354818"/>
            <a:ext cx="2888781" cy="1393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15" name="직사각형 14"/>
          <p:cNvSpPr/>
          <p:nvPr/>
        </p:nvSpPr>
        <p:spPr>
          <a:xfrm>
            <a:off x="6107105" y="2571512"/>
            <a:ext cx="2189171" cy="1393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16" name="직사각형 15"/>
          <p:cNvSpPr/>
          <p:nvPr/>
        </p:nvSpPr>
        <p:spPr>
          <a:xfrm>
            <a:off x="3110540" y="2782498"/>
            <a:ext cx="2888781" cy="1393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17" name="직사각형 16"/>
          <p:cNvSpPr/>
          <p:nvPr/>
        </p:nvSpPr>
        <p:spPr>
          <a:xfrm>
            <a:off x="6107105" y="2999192"/>
            <a:ext cx="2189171" cy="1393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18" name="직사각형 17"/>
          <p:cNvSpPr/>
          <p:nvPr/>
        </p:nvSpPr>
        <p:spPr>
          <a:xfrm>
            <a:off x="3110540" y="3202536"/>
            <a:ext cx="2888781" cy="1393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19" name="직사각형 18"/>
          <p:cNvSpPr/>
          <p:nvPr/>
        </p:nvSpPr>
        <p:spPr>
          <a:xfrm>
            <a:off x="6107105" y="3419230"/>
            <a:ext cx="2189171" cy="1393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20" name="직사각형 19"/>
          <p:cNvSpPr/>
          <p:nvPr/>
        </p:nvSpPr>
        <p:spPr>
          <a:xfrm>
            <a:off x="3110540" y="3619622"/>
            <a:ext cx="2888781" cy="1393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21" name="직사각형 20"/>
          <p:cNvSpPr/>
          <p:nvPr/>
        </p:nvSpPr>
        <p:spPr>
          <a:xfrm>
            <a:off x="6107105" y="3836316"/>
            <a:ext cx="2189171" cy="1393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25" name="직사각형 24"/>
          <p:cNvSpPr/>
          <p:nvPr/>
        </p:nvSpPr>
        <p:spPr>
          <a:xfrm>
            <a:off x="7723584" y="4251398"/>
            <a:ext cx="1727052" cy="13930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53" dirty="0"/>
              <a:t>결과 보고서</a:t>
            </a:r>
            <a:endParaRPr lang="ko-KR" altLang="en-US" sz="853" dirty="0"/>
          </a:p>
        </p:txBody>
      </p:sp>
      <p:sp>
        <p:nvSpPr>
          <p:cNvPr id="26" name="직사각형 25"/>
          <p:cNvSpPr/>
          <p:nvPr/>
        </p:nvSpPr>
        <p:spPr>
          <a:xfrm>
            <a:off x="4940054" y="4050182"/>
            <a:ext cx="3371700" cy="13930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53" dirty="0"/>
          </a:p>
        </p:txBody>
      </p:sp>
      <p:sp>
        <p:nvSpPr>
          <p:cNvPr id="22" name="TextBox 21"/>
          <p:cNvSpPr txBox="1"/>
          <p:nvPr/>
        </p:nvSpPr>
        <p:spPr>
          <a:xfrm>
            <a:off x="862608" y="4683962"/>
            <a:ext cx="8640961" cy="2160240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z="8000" dirty="0" smtClean="0">
                <a:solidFill>
                  <a:srgbClr val="0000FF"/>
                </a:solidFill>
              </a:rPr>
              <a:t>To be updated</a:t>
            </a:r>
            <a:endParaRPr lang="ko-KR" altLang="en-US" sz="8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68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marL="357188" indent="-357188" eaLnBrk="1" hangingPunct="1">
              <a:buFont typeface="+mj-lt"/>
              <a:buAutoNum type="romanUcPeriod"/>
              <a:tabLst>
                <a:tab pos="268288" algn="l"/>
              </a:tabLst>
              <a:defRPr/>
            </a:pPr>
            <a:r>
              <a:rPr kumimoji="0" lang="en-US" altLang="ko-KR" sz="2200" b="1" kern="0" dirty="0">
                <a:latin typeface="+mn-ea"/>
                <a:cs typeface="+mj-cs"/>
              </a:rPr>
              <a:t>Introduction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Safety critical </a:t>
            </a:r>
            <a:r>
              <a:rPr lang="ko-KR" altLang="en-US" b="1" dirty="0" smtClean="0">
                <a:latin typeface="+mn-ea"/>
                <a:ea typeface="+mn-ea"/>
              </a:rPr>
              <a:t>기능을 수행하는 </a:t>
            </a:r>
            <a:r>
              <a:rPr lang="en-US" altLang="ko-KR" b="1" dirty="0" smtClean="0">
                <a:latin typeface="+mn-ea"/>
                <a:ea typeface="+mn-ea"/>
              </a:rPr>
              <a:t>HMI – Controller – Actuator </a:t>
            </a:r>
            <a:r>
              <a:rPr lang="ko-KR" altLang="en-US" b="1" dirty="0" smtClean="0">
                <a:latin typeface="+mn-ea"/>
                <a:ea typeface="+mn-ea"/>
              </a:rPr>
              <a:t>시스템을 모사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b="1" dirty="0" smtClean="0">
                <a:latin typeface="+mn-ea"/>
                <a:ea typeface="+mn-ea"/>
              </a:rPr>
              <a:t>    </a:t>
            </a:r>
            <a:r>
              <a:rPr lang="en-US" altLang="ko-KR" b="1" dirty="0" smtClean="0">
                <a:latin typeface="+mn-ea"/>
                <a:ea typeface="+mn-ea"/>
              </a:rPr>
              <a:t>ex) </a:t>
            </a:r>
            <a:r>
              <a:rPr lang="ko-KR" altLang="en-US" b="1" dirty="0" smtClean="0">
                <a:latin typeface="+mn-ea"/>
                <a:ea typeface="+mn-ea"/>
              </a:rPr>
              <a:t>조작기</a:t>
            </a:r>
            <a:r>
              <a:rPr lang="en-US" altLang="ko-KR" b="1" dirty="0" smtClean="0">
                <a:latin typeface="+mn-ea"/>
                <a:ea typeface="+mn-ea"/>
              </a:rPr>
              <a:t>(</a:t>
            </a:r>
            <a:r>
              <a:rPr lang="ko-KR" altLang="en-US" b="1" dirty="0" smtClean="0">
                <a:latin typeface="+mn-ea"/>
                <a:ea typeface="+mn-ea"/>
              </a:rPr>
              <a:t>페달</a:t>
            </a:r>
            <a:r>
              <a:rPr lang="en-US" altLang="ko-KR" b="1" dirty="0" smtClean="0">
                <a:latin typeface="+mn-ea"/>
                <a:ea typeface="+mn-ea"/>
              </a:rPr>
              <a:t>)</a:t>
            </a:r>
            <a:r>
              <a:rPr lang="ko-KR" altLang="en-US" b="1" dirty="0" smtClean="0">
                <a:latin typeface="+mn-ea"/>
                <a:ea typeface="+mn-ea"/>
              </a:rPr>
              <a:t>에 장착된 복수의 </a:t>
            </a:r>
            <a:r>
              <a:rPr lang="en-US" altLang="ko-KR" b="1" dirty="0" smtClean="0">
                <a:latin typeface="+mn-ea"/>
                <a:ea typeface="+mn-ea"/>
              </a:rPr>
              <a:t>sensor</a:t>
            </a:r>
            <a:r>
              <a:rPr lang="ko-KR" altLang="en-US" b="1" dirty="0" smtClean="0">
                <a:latin typeface="+mn-ea"/>
                <a:ea typeface="+mn-ea"/>
              </a:rPr>
              <a:t>를</a:t>
            </a:r>
            <a:r>
              <a:rPr lang="en-US" altLang="ko-KR" b="1" dirty="0" smtClean="0">
                <a:latin typeface="+mn-ea"/>
                <a:ea typeface="+mn-ea"/>
              </a:rPr>
              <a:t> </a:t>
            </a:r>
            <a:r>
              <a:rPr lang="ko-KR" altLang="en-US" b="1" dirty="0" smtClean="0">
                <a:latin typeface="+mn-ea"/>
                <a:ea typeface="+mn-ea"/>
              </a:rPr>
              <a:t>이용하여 제동장치를 구동하는 </a:t>
            </a: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b="1" dirty="0">
                <a:latin typeface="+mn-ea"/>
                <a:ea typeface="+mn-ea"/>
              </a:rPr>
              <a:t> </a:t>
            </a:r>
            <a:r>
              <a:rPr lang="en-US" altLang="ko-KR" b="1" dirty="0" smtClean="0">
                <a:latin typeface="+mn-ea"/>
                <a:ea typeface="+mn-ea"/>
              </a:rPr>
              <a:t>        </a:t>
            </a:r>
            <a:r>
              <a:rPr lang="ko-KR" altLang="en-US" b="1" dirty="0" smtClean="0">
                <a:latin typeface="+mn-ea"/>
                <a:ea typeface="+mn-ea"/>
              </a:rPr>
              <a:t>전동식 브레이크 시스템</a:t>
            </a: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marL="285750" lvl="0" indent="-285750">
              <a:lnSpc>
                <a:spcPct val="160000"/>
              </a:lnSpc>
              <a:spcBef>
                <a:spcPct val="20000"/>
              </a:spcBef>
              <a:buClr>
                <a:prstClr val="black"/>
              </a:buClr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실습 보드의 다양한 </a:t>
            </a:r>
            <a:r>
              <a:rPr kumimoji="0" lang="en-US" altLang="ko-KR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IO</a:t>
            </a:r>
            <a:r>
              <a:rPr kumimoji="0" lang="ko-KR" altLang="en-US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이용하여 기능 구현</a:t>
            </a:r>
            <a:endParaRPr kumimoji="0" lang="en-US" altLang="ko-KR" b="1" dirty="0" smtClean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60000"/>
              </a:lnSpc>
              <a:spcBef>
                <a:spcPct val="20000"/>
              </a:spcBef>
              <a:buClr>
                <a:prstClr val="black"/>
              </a:buClr>
              <a:buSzPct val="100000"/>
              <a:tabLst/>
              <a:defRPr/>
            </a:pPr>
            <a:r>
              <a:rPr kumimoji="0"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en-US" altLang="ko-KR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: GPIO / ADC / PWM </a:t>
            </a:r>
            <a:r>
              <a:rPr kumimoji="0" lang="ko-KR" altLang="en-US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  <a:r>
              <a:rPr kumimoji="0" lang="en-US" altLang="ko-KR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b="1" dirty="0" smtClean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endParaRPr kumimoji="0" lang="en-US" altLang="ko-KR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3007" y="2438890"/>
            <a:ext cx="8640961" cy="1395155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4000" dirty="0" smtClean="0">
                <a:solidFill>
                  <a:srgbClr val="0000FF"/>
                </a:solidFill>
              </a:rPr>
              <a:t>그림</a:t>
            </a:r>
            <a:endParaRPr lang="ko-KR" altLang="en-US" sz="4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1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marL="357188" indent="-357188" eaLnBrk="1" hangingPunct="1">
              <a:buFont typeface="+mj-lt"/>
              <a:buAutoNum type="romanUcPeriod"/>
              <a:tabLst>
                <a:tab pos="268288" algn="l"/>
              </a:tabLst>
              <a:defRPr/>
            </a:pPr>
            <a:r>
              <a:rPr kumimoji="0" lang="en-US" altLang="ko-KR" sz="2200" b="1" kern="0" dirty="0">
                <a:latin typeface="+mn-ea"/>
                <a:cs typeface="+mj-cs"/>
              </a:rPr>
              <a:t>Introduction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System Overview</a:t>
            </a: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 smtClean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grpSp>
        <p:nvGrpSpPr>
          <p:cNvPr id="85" name="그룹 84"/>
          <p:cNvGrpSpPr/>
          <p:nvPr/>
        </p:nvGrpSpPr>
        <p:grpSpPr>
          <a:xfrm>
            <a:off x="992560" y="1538790"/>
            <a:ext cx="7468290" cy="4594027"/>
            <a:chOff x="494028" y="1715293"/>
            <a:chExt cx="7468290" cy="4594027"/>
          </a:xfrm>
        </p:grpSpPr>
        <p:sp>
          <p:nvSpPr>
            <p:cNvPr id="8" name="직사각형 7"/>
            <p:cNvSpPr/>
            <p:nvPr/>
          </p:nvSpPr>
          <p:spPr>
            <a:xfrm>
              <a:off x="3467835" y="1808820"/>
              <a:ext cx="1528945" cy="1115703"/>
            </a:xfrm>
            <a:prstGeom prst="rect">
              <a:avLst/>
            </a:prstGeom>
            <a:ln w="19050">
              <a:solidFill>
                <a:srgbClr val="5044EC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 smtClean="0"/>
                <a:t>ECU4 : </a:t>
              </a:r>
            </a:p>
            <a:p>
              <a:r>
                <a:rPr lang="en-US" altLang="ko-KR" sz="1400" b="1" dirty="0" smtClean="0"/>
                <a:t>Motor Control</a:t>
              </a:r>
              <a:endParaRPr lang="ko-KR" altLang="en-US" sz="1400" b="1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938890" y="3457922"/>
              <a:ext cx="1528945" cy="1115703"/>
            </a:xfrm>
            <a:prstGeom prst="rect">
              <a:avLst/>
            </a:prstGeom>
            <a:ln w="19050">
              <a:solidFill>
                <a:srgbClr val="5044EC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 smtClean="0"/>
                <a:t>ECU1</a:t>
              </a:r>
              <a:endParaRPr lang="ko-KR" altLang="en-US" sz="1400" b="1" dirty="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996780" y="3457922"/>
              <a:ext cx="1528945" cy="1115703"/>
            </a:xfrm>
            <a:prstGeom prst="rect">
              <a:avLst/>
            </a:prstGeom>
            <a:ln w="19050">
              <a:solidFill>
                <a:srgbClr val="5044EC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sz="1400" b="1" dirty="0" smtClean="0"/>
                <a:t>ECU2</a:t>
              </a:r>
              <a:endParaRPr lang="ko-KR" altLang="en-US" sz="1400" b="1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3469060" y="5150911"/>
              <a:ext cx="1528945" cy="1115703"/>
            </a:xfrm>
            <a:prstGeom prst="rect">
              <a:avLst/>
            </a:prstGeom>
            <a:ln w="19050">
              <a:solidFill>
                <a:srgbClr val="5044EC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endParaRPr lang="en-US" altLang="ko-KR" sz="1400" b="1" dirty="0" smtClean="0"/>
            </a:p>
            <a:p>
              <a:endParaRPr lang="en-US" altLang="ko-KR" sz="1400" b="1" dirty="0"/>
            </a:p>
            <a:p>
              <a:endParaRPr lang="en-US" altLang="ko-KR" sz="1400" b="1" dirty="0" smtClean="0"/>
            </a:p>
            <a:p>
              <a:endParaRPr lang="en-US" altLang="ko-KR" sz="1400" b="1" dirty="0"/>
            </a:p>
            <a:p>
              <a:r>
                <a:rPr lang="en-US" altLang="ko-KR" sz="1400" b="1" dirty="0" smtClean="0"/>
                <a:t>ECU3 : HMI</a:t>
              </a:r>
              <a:endParaRPr lang="ko-KR" altLang="en-US" sz="1400" b="1" dirty="0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055" y="5818049"/>
              <a:ext cx="528798" cy="491271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2720" y="5634245"/>
              <a:ext cx="690659" cy="643027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2911" y="5300744"/>
              <a:ext cx="731762" cy="495710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8721" y="3969228"/>
              <a:ext cx="1083597" cy="604397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028" y="3999041"/>
              <a:ext cx="1083597" cy="604397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5391699" y="1715293"/>
              <a:ext cx="1178032" cy="797559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3408280" y="5791332"/>
              <a:ext cx="4523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ADC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7" name="직선 화살표 연결선 6"/>
            <p:cNvCxnSpPr/>
            <p:nvPr/>
          </p:nvCxnSpPr>
          <p:spPr>
            <a:xfrm>
              <a:off x="3063374" y="5914442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/>
            <p:nvPr/>
          </p:nvCxnSpPr>
          <p:spPr>
            <a:xfrm>
              <a:off x="4996246" y="5525178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/>
            <p:nvPr/>
          </p:nvCxnSpPr>
          <p:spPr>
            <a:xfrm>
              <a:off x="4996246" y="5676932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/>
            <p:cNvCxnSpPr/>
            <p:nvPr/>
          </p:nvCxnSpPr>
          <p:spPr>
            <a:xfrm>
              <a:off x="4996246" y="6066375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556042" y="5392938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556664" y="5568044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547955" y="5955671"/>
              <a:ext cx="51648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PWM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>
              <a:off x="6503773" y="4191310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/>
            <p:nvPr/>
          </p:nvCxnSpPr>
          <p:spPr>
            <a:xfrm>
              <a:off x="6503773" y="4357286"/>
              <a:ext cx="384442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063569" y="4059070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64191" y="4234176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>
              <a:off x="1554448" y="4234176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/>
            <p:nvPr/>
          </p:nvCxnSpPr>
          <p:spPr>
            <a:xfrm>
              <a:off x="1554448" y="4385930"/>
              <a:ext cx="384442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1903712" y="4101936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904334" y="4277042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33" name="직선 화살표 연결선 32"/>
            <p:cNvCxnSpPr/>
            <p:nvPr/>
          </p:nvCxnSpPr>
          <p:spPr>
            <a:xfrm>
              <a:off x="3467835" y="3879050"/>
              <a:ext cx="15284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/>
            <p:cNvCxnSpPr/>
            <p:nvPr/>
          </p:nvCxnSpPr>
          <p:spPr>
            <a:xfrm>
              <a:off x="3467835" y="4101936"/>
              <a:ext cx="1528411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/>
            <p:cNvCxnSpPr>
              <a:endCxn id="10" idx="2"/>
            </p:cNvCxnSpPr>
            <p:nvPr/>
          </p:nvCxnSpPr>
          <p:spPr>
            <a:xfrm flipV="1">
              <a:off x="4556042" y="4573625"/>
              <a:ext cx="1205211" cy="5681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/>
            <p:cNvCxnSpPr/>
            <p:nvPr/>
          </p:nvCxnSpPr>
          <p:spPr>
            <a:xfrm flipH="1" flipV="1">
              <a:off x="2911662" y="4578185"/>
              <a:ext cx="954468" cy="5595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5511785" y="4322479"/>
              <a:ext cx="4523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ADC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693943" y="4327404"/>
              <a:ext cx="4523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ADC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67" name="직선 화살표 연결선 66"/>
            <p:cNvCxnSpPr/>
            <p:nvPr/>
          </p:nvCxnSpPr>
          <p:spPr>
            <a:xfrm flipV="1">
              <a:off x="2763998" y="2924523"/>
              <a:ext cx="1156570" cy="533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/>
            <p:cNvCxnSpPr>
              <a:stCxn id="10" idx="0"/>
            </p:cNvCxnSpPr>
            <p:nvPr/>
          </p:nvCxnSpPr>
          <p:spPr>
            <a:xfrm flipH="1" flipV="1">
              <a:off x="4496850" y="2928347"/>
              <a:ext cx="1264403" cy="529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5343851" y="3063709"/>
              <a:ext cx="19992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Target 2 (</a:t>
              </a:r>
              <a:r>
                <a:rPr lang="en-US" altLang="ko-KR" sz="1000" b="1" strike="sngStrike" dirty="0" smtClean="0">
                  <a:solidFill>
                    <a:srgbClr val="0000FF"/>
                  </a:solidFill>
                </a:rPr>
                <a:t>ADC/PWM</a:t>
              </a:r>
              <a:r>
                <a:rPr lang="en-US" altLang="ko-KR" sz="1000" b="1" dirty="0" smtClean="0">
                  <a:solidFill>
                    <a:srgbClr val="0000FF"/>
                  </a:solidFill>
                </a:rPr>
                <a:t>/UART ?)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307531" y="2994194"/>
              <a:ext cx="19992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Target 1 (</a:t>
              </a:r>
              <a:r>
                <a:rPr lang="en-US" altLang="ko-KR" sz="1000" b="1" strike="sngStrike" dirty="0" smtClean="0">
                  <a:solidFill>
                    <a:srgbClr val="0000FF"/>
                  </a:solidFill>
                </a:rPr>
                <a:t>ADC/PWM</a:t>
              </a:r>
              <a:r>
                <a:rPr lang="en-US" altLang="ko-KR" sz="1000" b="1" dirty="0" smtClean="0">
                  <a:solidFill>
                    <a:srgbClr val="0000FF"/>
                  </a:solidFill>
                </a:rPr>
                <a:t>/UART ?)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75" name="직선 화살표 연결선 74"/>
            <p:cNvCxnSpPr/>
            <p:nvPr/>
          </p:nvCxnSpPr>
          <p:spPr>
            <a:xfrm>
              <a:off x="5013695" y="1988366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4565404" y="1877662"/>
              <a:ext cx="51648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PWM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77" name="직선 화살표 연결선 76"/>
            <p:cNvCxnSpPr/>
            <p:nvPr/>
          </p:nvCxnSpPr>
          <p:spPr>
            <a:xfrm flipH="1">
              <a:off x="5013695" y="2131049"/>
              <a:ext cx="3844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5013695" y="2182329"/>
              <a:ext cx="61747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Rpm(?)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778639" y="3651642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Monitor 1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782870" y="4127884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Monitor 2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010739" y="3794005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011361" y="3969111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013695" y="3764529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014317" y="3939635"/>
              <a:ext cx="4956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 smtClean="0">
                  <a:solidFill>
                    <a:srgbClr val="0000FF"/>
                  </a:solidFill>
                </a:rPr>
                <a:t>GPIO</a:t>
              </a:r>
              <a:endParaRPr lang="ko-KR" altLang="en-US" sz="1000" b="1" dirty="0">
                <a:solidFill>
                  <a:srgbClr val="0000FF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1832524" y="4605949"/>
            <a:ext cx="20681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 smtClean="0">
                <a:solidFill>
                  <a:srgbClr val="0000FF"/>
                </a:solidFill>
              </a:rPr>
              <a:t>Voltage 1 (</a:t>
            </a:r>
            <a:r>
              <a:rPr lang="en-US" altLang="ko-KR" sz="1000" b="1" strike="sngStrike" dirty="0" smtClean="0">
                <a:solidFill>
                  <a:srgbClr val="0000FF"/>
                </a:solidFill>
              </a:rPr>
              <a:t>ADC/PWM</a:t>
            </a:r>
            <a:r>
              <a:rPr lang="en-US" altLang="ko-KR" sz="1000" b="1" dirty="0" smtClean="0">
                <a:solidFill>
                  <a:srgbClr val="0000FF"/>
                </a:solidFill>
              </a:rPr>
              <a:t>/UART ?)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720120" y="4599130"/>
            <a:ext cx="20681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 smtClean="0">
                <a:solidFill>
                  <a:srgbClr val="0000FF"/>
                </a:solidFill>
              </a:rPr>
              <a:t>Voltage 1 (</a:t>
            </a:r>
            <a:r>
              <a:rPr lang="en-US" altLang="ko-KR" sz="1000" b="1" strike="sngStrike" dirty="0" smtClean="0">
                <a:solidFill>
                  <a:srgbClr val="0000FF"/>
                </a:solidFill>
              </a:rPr>
              <a:t>ADC/PWM</a:t>
            </a:r>
            <a:r>
              <a:rPr lang="en-US" altLang="ko-KR" sz="1000" b="1" dirty="0" smtClean="0">
                <a:solidFill>
                  <a:srgbClr val="0000FF"/>
                </a:solidFill>
              </a:rPr>
              <a:t>/UART ?)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17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kumimoji="0" lang="en-US" altLang="ko-KR" sz="2200" b="1" kern="0" dirty="0" smtClean="0">
                <a:latin typeface="+mn-ea"/>
                <a:cs typeface="+mj-cs"/>
              </a:rPr>
              <a:t>II. </a:t>
            </a:r>
            <a:r>
              <a:rPr lang="en-US" altLang="ko-KR" sz="2200" b="1" kern="0" dirty="0" smtClean="0">
                <a:latin typeface="+mn-ea"/>
                <a:cs typeface="+mj-cs"/>
              </a:rPr>
              <a:t>ECU</a:t>
            </a:r>
            <a:r>
              <a:rPr lang="ko-KR" altLang="en-US" sz="2200" b="1" kern="0" dirty="0" smtClean="0">
                <a:latin typeface="+mn-ea"/>
                <a:cs typeface="+mj-cs"/>
              </a:rPr>
              <a:t>사양 정의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ECU3 </a:t>
            </a: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8" y="1853825"/>
            <a:ext cx="3375437" cy="2107926"/>
          </a:xfrm>
          <a:prstGeom prst="rect">
            <a:avLst/>
          </a:prstGeom>
        </p:spPr>
      </p:pic>
      <p:sp>
        <p:nvSpPr>
          <p:cNvPr id="54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407" y="1431497"/>
            <a:ext cx="5221598" cy="528286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0. (</a:t>
            </a:r>
            <a:r>
              <a:rPr lang="ko-KR" altLang="en-US" sz="1200" b="1" dirty="0" smtClean="0">
                <a:latin typeface="+mn-ea"/>
                <a:ea typeface="+mn-ea"/>
              </a:rPr>
              <a:t>본</a:t>
            </a:r>
            <a:r>
              <a:rPr lang="en-US" altLang="ko-KR" sz="1200" b="1" dirty="0" smtClean="0">
                <a:latin typeface="+mn-ea"/>
                <a:ea typeface="+mn-ea"/>
              </a:rPr>
              <a:t> ECU</a:t>
            </a:r>
            <a:r>
              <a:rPr lang="ko-KR" altLang="en-US" sz="1200" b="1" dirty="0" smtClean="0">
                <a:latin typeface="+mn-ea"/>
                <a:ea typeface="+mn-ea"/>
              </a:rPr>
              <a:t>는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err="1" smtClean="0">
                <a:latin typeface="+mn-ea"/>
                <a:ea typeface="+mn-ea"/>
              </a:rPr>
              <a:t>조작기구</a:t>
            </a:r>
            <a:r>
              <a:rPr lang="en-US" altLang="ko-KR" sz="1200" b="1" dirty="0" smtClean="0">
                <a:latin typeface="+mn-ea"/>
                <a:ea typeface="+mn-ea"/>
              </a:rPr>
              <a:t>(</a:t>
            </a:r>
            <a:r>
              <a:rPr lang="ko-KR" altLang="en-US" sz="1200" b="1" dirty="0" smtClean="0">
                <a:latin typeface="+mn-ea"/>
                <a:ea typeface="+mn-ea"/>
              </a:rPr>
              <a:t>페달 등</a:t>
            </a:r>
            <a:r>
              <a:rPr lang="en-US" altLang="ko-KR" sz="1200" b="1" dirty="0" smtClean="0">
                <a:latin typeface="+mn-ea"/>
                <a:ea typeface="+mn-ea"/>
              </a:rPr>
              <a:t>) </a:t>
            </a:r>
            <a:r>
              <a:rPr lang="ko-KR" altLang="en-US" sz="1200" b="1" dirty="0" smtClean="0">
                <a:latin typeface="+mn-ea"/>
                <a:ea typeface="+mn-ea"/>
              </a:rPr>
              <a:t>및 표시장치</a:t>
            </a:r>
            <a:r>
              <a:rPr lang="en-US" altLang="ko-KR" sz="1200" b="1" dirty="0" smtClean="0">
                <a:latin typeface="+mn-ea"/>
                <a:ea typeface="+mn-ea"/>
              </a:rPr>
              <a:t>(</a:t>
            </a:r>
            <a:r>
              <a:rPr lang="ko-KR" altLang="en-US" sz="1200" b="1" dirty="0" smtClean="0">
                <a:latin typeface="+mn-ea"/>
                <a:ea typeface="+mn-ea"/>
              </a:rPr>
              <a:t>클러스터 등</a:t>
            </a:r>
            <a:r>
              <a:rPr lang="en-US" altLang="ko-KR" sz="1200" b="1" dirty="0" smtClean="0">
                <a:latin typeface="+mn-ea"/>
                <a:ea typeface="+mn-ea"/>
              </a:rPr>
              <a:t>)</a:t>
            </a:r>
            <a:r>
              <a:rPr lang="ko-KR" altLang="en-US" sz="1200" b="1" dirty="0" smtClean="0">
                <a:latin typeface="+mn-ea"/>
                <a:ea typeface="+mn-ea"/>
              </a:rPr>
              <a:t>를 모사한다</a:t>
            </a:r>
            <a:r>
              <a:rPr lang="en-US" altLang="ko-KR" sz="1200" b="1" dirty="0" smtClean="0">
                <a:latin typeface="+mn-ea"/>
                <a:ea typeface="+mn-ea"/>
              </a:rPr>
              <a:t>)</a:t>
            </a:r>
          </a:p>
          <a:p>
            <a:pPr marL="228600" indent="-22860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AutoNum type="arabicPeriod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KNOB</a:t>
            </a:r>
            <a:r>
              <a:rPr lang="ko-KR" altLang="en-US" sz="1200" b="1" dirty="0" smtClean="0">
                <a:latin typeface="+mn-ea"/>
                <a:ea typeface="+mn-ea"/>
              </a:rPr>
              <a:t>와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연결된 </a:t>
            </a:r>
            <a:r>
              <a:rPr lang="en-US" altLang="ko-KR" sz="1200" b="1" dirty="0" smtClean="0">
                <a:latin typeface="+mn-ea"/>
                <a:ea typeface="+mn-ea"/>
              </a:rPr>
              <a:t>ADC input</a:t>
            </a:r>
            <a:r>
              <a:rPr lang="ko-KR" altLang="en-US" sz="1200" b="1" dirty="0" smtClean="0">
                <a:latin typeface="+mn-ea"/>
                <a:ea typeface="+mn-ea"/>
              </a:rPr>
              <a:t>을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읽어</a:t>
            </a:r>
            <a:r>
              <a:rPr lang="en-US" altLang="ko-KR" sz="1200" b="1" dirty="0" smtClean="0">
                <a:latin typeface="+mn-ea"/>
                <a:ea typeface="+mn-ea"/>
              </a:rPr>
              <a:t>KNOB position</a:t>
            </a:r>
            <a:r>
              <a:rPr lang="ko-KR" altLang="en-US" sz="1200" b="1" dirty="0" smtClean="0">
                <a:latin typeface="+mn-ea"/>
                <a:ea typeface="+mn-ea"/>
              </a:rPr>
              <a:t>을 읽고 </a:t>
            </a:r>
            <a:r>
              <a:rPr lang="en-US" altLang="ko-KR" sz="1200" b="1" dirty="0" smtClean="0">
                <a:latin typeface="+mn-ea"/>
                <a:ea typeface="+mn-ea"/>
              </a:rPr>
              <a:t>ECU1/2</a:t>
            </a:r>
            <a:r>
              <a:rPr lang="ko-KR" altLang="en-US" sz="1200" b="1" dirty="0" smtClean="0">
                <a:latin typeface="+mn-ea"/>
                <a:ea typeface="+mn-ea"/>
              </a:rPr>
              <a:t>로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ko-KR" altLang="en-US" sz="1200" b="1" dirty="0" smtClean="0">
                <a:latin typeface="+mn-ea"/>
                <a:ea typeface="+mn-ea"/>
              </a:rPr>
              <a:t>    송출한다</a:t>
            </a:r>
            <a:r>
              <a:rPr lang="en-US" altLang="ko-KR" sz="1200" b="1" dirty="0">
                <a:latin typeface="+mn-ea"/>
                <a:ea typeface="+mn-ea"/>
              </a:rPr>
              <a:t>.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2. ECU 1 or</a:t>
            </a:r>
            <a:r>
              <a:rPr lang="ko-KR" altLang="en-US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2</a:t>
            </a:r>
            <a:r>
              <a:rPr lang="ko-KR" altLang="en-US" sz="1200" b="1" dirty="0" smtClean="0">
                <a:latin typeface="+mn-ea"/>
                <a:ea typeface="+mn-ea"/>
              </a:rPr>
              <a:t>로부터 고장 </a:t>
            </a:r>
            <a:r>
              <a:rPr lang="en-US" altLang="ko-KR" sz="1200" b="1" dirty="0" smtClean="0">
                <a:latin typeface="+mn-ea"/>
                <a:ea typeface="+mn-ea"/>
              </a:rPr>
              <a:t>signal</a:t>
            </a:r>
            <a:r>
              <a:rPr lang="ko-KR" altLang="en-US" sz="1200" b="1" dirty="0" smtClean="0">
                <a:latin typeface="+mn-ea"/>
                <a:ea typeface="+mn-ea"/>
              </a:rPr>
              <a:t>이 전송되면 경고를 수행한다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(1) ECU 1 </a:t>
            </a:r>
            <a:r>
              <a:rPr lang="ko-KR" altLang="en-US" sz="1200" b="1" dirty="0" smtClean="0">
                <a:latin typeface="+mn-ea"/>
                <a:ea typeface="+mn-ea"/>
              </a:rPr>
              <a:t>고장</a:t>
            </a:r>
            <a:r>
              <a:rPr lang="en-US" altLang="ko-KR" sz="1200" b="1" dirty="0" smtClean="0">
                <a:latin typeface="+mn-ea"/>
                <a:ea typeface="+mn-ea"/>
              </a:rPr>
              <a:t> : RED LED + buzzer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(2) ECU 2 </a:t>
            </a:r>
            <a:r>
              <a:rPr lang="ko-KR" altLang="en-US" sz="1200" b="1" dirty="0" smtClean="0">
                <a:latin typeface="+mn-ea"/>
                <a:ea typeface="+mn-ea"/>
              </a:rPr>
              <a:t>고장 </a:t>
            </a:r>
            <a:r>
              <a:rPr lang="en-US" altLang="ko-KR" sz="1200" b="1" dirty="0" smtClean="0">
                <a:latin typeface="+mn-ea"/>
                <a:ea typeface="+mn-ea"/>
              </a:rPr>
              <a:t>: BLUE LED + buzzer</a:t>
            </a:r>
            <a:endParaRPr lang="en-US" altLang="ko-KR" sz="1200" b="1" dirty="0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338991" y="3267471"/>
            <a:ext cx="1756767" cy="945105"/>
          </a:xfrm>
          <a:prstGeom prst="rect">
            <a:avLst/>
          </a:prstGeom>
          <a:noFill/>
          <a:ln w="25400"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19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685">
            <a:extLst>
              <a:ext uri="{FF2B5EF4-FFF2-40B4-BE49-F238E27FC236}">
                <a16:creationId xmlns:a16="http://schemas.microsoft.com/office/drawing/2014/main" id="{103FB58D-C7A0-541D-F667-FB7297AE2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173038"/>
            <a:ext cx="9704387" cy="5302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tabLst>
                <a:tab pos="268288" algn="l"/>
              </a:tabLst>
              <a:defRPr/>
            </a:pPr>
            <a:r>
              <a:rPr kumimoji="0" lang="en-US" altLang="ko-KR" sz="2200" b="1" kern="0" dirty="0" smtClean="0">
                <a:latin typeface="+mn-ea"/>
                <a:cs typeface="+mj-cs"/>
              </a:rPr>
              <a:t>II. </a:t>
            </a:r>
            <a:r>
              <a:rPr lang="en-US" altLang="ko-KR" sz="2200" b="1" kern="0" dirty="0" smtClean="0">
                <a:latin typeface="+mn-ea"/>
                <a:cs typeface="+mj-cs"/>
              </a:rPr>
              <a:t>ECU</a:t>
            </a:r>
            <a:r>
              <a:rPr lang="ko-KR" altLang="en-US" sz="2200" b="1" kern="0" dirty="0" smtClean="0">
                <a:latin typeface="+mn-ea"/>
                <a:cs typeface="+mj-cs"/>
              </a:rPr>
              <a:t>사양 정의</a:t>
            </a:r>
            <a:endParaRPr kumimoji="0" lang="ko-KR" altLang="en-US" sz="2200" b="1" kern="0" dirty="0">
              <a:latin typeface="+mn-ea"/>
              <a:cs typeface="+mj-cs"/>
            </a:endParaRPr>
          </a:p>
        </p:txBody>
      </p:sp>
      <p:sp>
        <p:nvSpPr>
          <p:cNvPr id="52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438" y="954088"/>
            <a:ext cx="9182100" cy="558006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 marL="285750" indent="-285750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lang="en-US" altLang="ko-KR" b="1" dirty="0" smtClean="0">
                <a:latin typeface="+mn-ea"/>
                <a:ea typeface="+mn-ea"/>
              </a:rPr>
              <a:t>ECU1 (=ECU2)</a:t>
            </a: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  <a:p>
            <a:pPr eaLnBrk="1" latinLnBrk="1" hangingPunct="1"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b="1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8" y="1853825"/>
            <a:ext cx="3375437" cy="2107926"/>
          </a:xfrm>
          <a:prstGeom prst="rect">
            <a:avLst/>
          </a:prstGeom>
        </p:spPr>
      </p:pic>
      <p:sp>
        <p:nvSpPr>
          <p:cNvPr id="54" name="AutoShape 176">
            <a:extLst>
              <a:ext uri="{FF2B5EF4-FFF2-40B4-BE49-F238E27FC236}">
                <a16:creationId xmlns:a16="http://schemas.microsoft.com/office/drawing/2014/main" id="{A68E8DFF-9E71-5E32-7DA7-A346E65DB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407" y="1431497"/>
            <a:ext cx="5221598" cy="528286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95735" tIns="47870" rIns="95735" bIns="47870"/>
          <a:lstStyle>
            <a:lvl1pPr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  <a:lvl2pPr marL="812800" indent="-2794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2pPr>
            <a:lvl3pPr marL="11430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3pPr>
            <a:lvl4pPr marL="16002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4pPr>
            <a:lvl5pPr marL="2057400" indent="-228600"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7800" algn="l"/>
              </a:tabLst>
              <a:defRPr kumimoji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9pPr>
          </a:lstStyle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1. ECU3</a:t>
            </a:r>
            <a:r>
              <a:rPr lang="ko-KR" altLang="en-US" sz="1200" b="1" dirty="0" smtClean="0">
                <a:latin typeface="+mn-ea"/>
                <a:ea typeface="+mn-ea"/>
              </a:rPr>
              <a:t>으로부터의 입력 포트를 </a:t>
            </a:r>
            <a:r>
              <a:rPr lang="en-US" altLang="ko-KR" sz="1200" b="1" dirty="0" smtClean="0">
                <a:latin typeface="+mn-ea"/>
                <a:ea typeface="+mn-ea"/>
              </a:rPr>
              <a:t>ADC</a:t>
            </a:r>
            <a:r>
              <a:rPr lang="ko-KR" altLang="en-US" sz="1200" b="1" dirty="0" smtClean="0">
                <a:latin typeface="+mn-ea"/>
                <a:ea typeface="+mn-ea"/>
              </a:rPr>
              <a:t>하여 </a:t>
            </a:r>
            <a:r>
              <a:rPr lang="en-US" altLang="ko-KR" sz="1200" b="1" dirty="0" smtClean="0">
                <a:latin typeface="+mn-ea"/>
                <a:ea typeface="+mn-ea"/>
              </a:rPr>
              <a:t>KNOB position</a:t>
            </a:r>
            <a:r>
              <a:rPr lang="ko-KR" altLang="en-US" sz="1200" b="1" dirty="0" smtClean="0">
                <a:latin typeface="+mn-ea"/>
                <a:ea typeface="+mn-ea"/>
              </a:rPr>
              <a:t>을 읽는다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   </a:t>
            </a:r>
            <a:r>
              <a:rPr lang="ko-KR" altLang="en-US" sz="1200" b="1" dirty="0" smtClean="0">
                <a:latin typeface="+mn-ea"/>
                <a:ea typeface="+mn-ea"/>
              </a:rPr>
              <a:t>정해진 규칙</a:t>
            </a:r>
            <a:r>
              <a:rPr lang="en-US" altLang="ko-KR" sz="1200" b="1" dirty="0" smtClean="0">
                <a:latin typeface="+mn-ea"/>
                <a:ea typeface="+mn-ea"/>
              </a:rPr>
              <a:t>(map)</a:t>
            </a:r>
            <a:r>
              <a:rPr lang="ko-KR" altLang="en-US" sz="1200" b="1" dirty="0" smtClean="0">
                <a:latin typeface="+mn-ea"/>
                <a:ea typeface="+mn-ea"/>
              </a:rPr>
              <a:t>에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따라 </a:t>
            </a:r>
            <a:r>
              <a:rPr lang="en-US" altLang="ko-KR" sz="1200" b="1" dirty="0" smtClean="0">
                <a:latin typeface="+mn-ea"/>
                <a:ea typeface="+mn-ea"/>
              </a:rPr>
              <a:t>ECU4</a:t>
            </a:r>
            <a:r>
              <a:rPr lang="ko-KR" altLang="en-US" sz="1200" b="1" dirty="0" smtClean="0">
                <a:latin typeface="+mn-ea"/>
                <a:ea typeface="+mn-ea"/>
              </a:rPr>
              <a:t>로</a:t>
            </a: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Target1(RPM)</a:t>
            </a:r>
            <a:r>
              <a:rPr lang="ko-KR" altLang="en-US" sz="1200" b="1" dirty="0" smtClean="0">
                <a:latin typeface="+mn-ea"/>
                <a:ea typeface="+mn-ea"/>
              </a:rPr>
              <a:t>을</a:t>
            </a:r>
            <a:r>
              <a:rPr lang="en-US" altLang="ko-KR" sz="1200" b="1" dirty="0" smtClean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송출한다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2. </a:t>
            </a:r>
            <a:r>
              <a:rPr lang="ko-KR" altLang="en-US" sz="1200" b="1" dirty="0" smtClean="0">
                <a:latin typeface="+mn-ea"/>
                <a:ea typeface="+mn-ea"/>
              </a:rPr>
              <a:t>고장</a:t>
            </a:r>
            <a:r>
              <a:rPr lang="en-US" altLang="ko-KR" sz="1200" b="1" dirty="0" smtClean="0">
                <a:latin typeface="+mn-ea"/>
                <a:ea typeface="+mn-ea"/>
              </a:rPr>
              <a:t>(3)</a:t>
            </a:r>
            <a:r>
              <a:rPr lang="ko-KR" altLang="en-US" sz="1200" b="1" dirty="0" smtClean="0">
                <a:latin typeface="+mn-ea"/>
                <a:ea typeface="+mn-ea"/>
              </a:rPr>
              <a:t>이 없는 경우 </a:t>
            </a:r>
            <a:r>
              <a:rPr lang="en-US" altLang="ko-KR" sz="1200" b="1" dirty="0" smtClean="0">
                <a:latin typeface="+mn-ea"/>
                <a:ea typeface="+mn-ea"/>
              </a:rPr>
              <a:t>ECU2</a:t>
            </a:r>
            <a:r>
              <a:rPr lang="ko-KR" altLang="en-US" sz="1200" b="1" dirty="0" smtClean="0">
                <a:latin typeface="+mn-ea"/>
                <a:ea typeface="+mn-ea"/>
              </a:rPr>
              <a:t>로 연결된 </a:t>
            </a:r>
            <a:r>
              <a:rPr lang="en-US" altLang="ko-KR" sz="1200" b="1" dirty="0" smtClean="0">
                <a:latin typeface="+mn-ea"/>
                <a:ea typeface="+mn-ea"/>
              </a:rPr>
              <a:t>GPIO OUTPUT </a:t>
            </a:r>
            <a:r>
              <a:rPr lang="ko-KR" altLang="en-US" sz="1200" b="1" dirty="0" smtClean="0">
                <a:latin typeface="+mn-ea"/>
                <a:ea typeface="+mn-ea"/>
              </a:rPr>
              <a:t>포트를 </a:t>
            </a:r>
            <a:r>
              <a:rPr lang="en-US" altLang="ko-KR" sz="1200" b="1" dirty="0" smtClean="0">
                <a:latin typeface="+mn-ea"/>
                <a:ea typeface="+mn-ea"/>
              </a:rPr>
              <a:t>HIGH</a:t>
            </a:r>
            <a:r>
              <a:rPr lang="ko-KR" altLang="en-US" sz="1200" b="1" dirty="0" smtClean="0">
                <a:latin typeface="+mn-ea"/>
                <a:ea typeface="+mn-ea"/>
              </a:rPr>
              <a:t>로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</a:t>
            </a:r>
            <a:r>
              <a:rPr lang="ko-KR" altLang="en-US" sz="1200" b="1" dirty="0" smtClean="0">
                <a:latin typeface="+mn-ea"/>
                <a:ea typeface="+mn-ea"/>
              </a:rPr>
              <a:t>송출한다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  <a:endParaRPr lang="en-US" altLang="ko-KR" sz="1200" b="1" dirty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3. (</a:t>
            </a:r>
            <a:r>
              <a:rPr lang="ko-KR" altLang="en-US" sz="1200" b="1" dirty="0" err="1" smtClean="0">
                <a:latin typeface="+mn-ea"/>
                <a:ea typeface="+mn-ea"/>
              </a:rPr>
              <a:t>고장모드</a:t>
            </a:r>
            <a:r>
              <a:rPr lang="en-US" altLang="ko-KR" sz="1200" b="1" dirty="0" smtClean="0">
                <a:latin typeface="+mn-ea"/>
                <a:ea typeface="+mn-ea"/>
              </a:rPr>
              <a:t>)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(1) </a:t>
            </a:r>
            <a:r>
              <a:rPr lang="ko-KR" altLang="en-US" sz="1200" b="1" dirty="0" smtClean="0">
                <a:latin typeface="+mn-ea"/>
                <a:ea typeface="+mn-ea"/>
              </a:rPr>
              <a:t>초음파센서를 이용하여 </a:t>
            </a:r>
            <a:r>
              <a:rPr lang="ko-KR" altLang="en-US" sz="1200" b="1" dirty="0" err="1" smtClean="0">
                <a:latin typeface="+mn-ea"/>
                <a:ea typeface="+mn-ea"/>
              </a:rPr>
              <a:t>근접거리에</a:t>
            </a:r>
            <a:r>
              <a:rPr lang="ko-KR" altLang="en-US" sz="1200" b="1" dirty="0" smtClean="0">
                <a:latin typeface="+mn-ea"/>
                <a:ea typeface="+mn-ea"/>
              </a:rPr>
              <a:t> 물체가 발견되지 않은 경우를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   </a:t>
            </a:r>
            <a:r>
              <a:rPr lang="ko-KR" altLang="en-US" sz="1200" b="1" dirty="0" smtClean="0">
                <a:latin typeface="+mn-ea"/>
                <a:ea typeface="+mn-ea"/>
              </a:rPr>
              <a:t>고장으로 정의한다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(2) </a:t>
            </a:r>
            <a:r>
              <a:rPr lang="ko-KR" altLang="en-US" sz="1200" b="1" dirty="0" smtClean="0">
                <a:latin typeface="+mn-ea"/>
                <a:ea typeface="+mn-ea"/>
              </a:rPr>
              <a:t>고장 발생시</a:t>
            </a: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ISR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   - ECU4</a:t>
            </a:r>
            <a:r>
              <a:rPr lang="ko-KR" altLang="en-US" sz="1200" b="1" dirty="0" smtClean="0">
                <a:latin typeface="+mn-ea"/>
                <a:ea typeface="+mn-ea"/>
              </a:rPr>
              <a:t>로의</a:t>
            </a:r>
            <a:r>
              <a:rPr lang="en-US" altLang="ko-KR" sz="1200" b="1" dirty="0" smtClean="0">
                <a:latin typeface="+mn-ea"/>
                <a:ea typeface="+mn-ea"/>
              </a:rPr>
              <a:t> Target duty </a:t>
            </a:r>
            <a:r>
              <a:rPr lang="ko-KR" altLang="en-US" sz="1200" b="1" dirty="0" smtClean="0">
                <a:latin typeface="+mn-ea"/>
                <a:ea typeface="+mn-ea"/>
              </a:rPr>
              <a:t>를 </a:t>
            </a:r>
            <a:r>
              <a:rPr lang="en-US" altLang="ko-KR" sz="1200" b="1" dirty="0" smtClean="0">
                <a:latin typeface="+mn-ea"/>
                <a:ea typeface="+mn-ea"/>
              </a:rPr>
              <a:t>0%</a:t>
            </a:r>
            <a:r>
              <a:rPr lang="ko-KR" altLang="en-US" sz="1200" b="1" dirty="0" smtClean="0">
                <a:latin typeface="+mn-ea"/>
                <a:ea typeface="+mn-ea"/>
              </a:rPr>
              <a:t>로 변경한다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 </a:t>
            </a:r>
            <a:r>
              <a:rPr lang="en-US" altLang="ko-KR" sz="1200" b="1" dirty="0" smtClean="0">
                <a:latin typeface="+mn-ea"/>
                <a:ea typeface="+mn-ea"/>
              </a:rPr>
              <a:t>      (* </a:t>
            </a:r>
            <a:r>
              <a:rPr lang="ko-KR" altLang="en-US" sz="1200" b="1" dirty="0" smtClean="0">
                <a:latin typeface="+mn-ea"/>
                <a:ea typeface="+mn-ea"/>
              </a:rPr>
              <a:t>정상 </a:t>
            </a:r>
            <a:r>
              <a:rPr lang="en-US" altLang="ko-KR" sz="1200" b="1" dirty="0" smtClean="0">
                <a:latin typeface="+mn-ea"/>
                <a:ea typeface="+mn-ea"/>
              </a:rPr>
              <a:t>Target duty mapping</a:t>
            </a:r>
            <a:r>
              <a:rPr lang="ko-KR" altLang="en-US" sz="1200" b="1" dirty="0" smtClean="0">
                <a:latin typeface="+mn-ea"/>
                <a:ea typeface="+mn-ea"/>
              </a:rPr>
              <a:t>시 </a:t>
            </a:r>
            <a:r>
              <a:rPr lang="en-US" altLang="ko-KR" sz="1200" b="1" dirty="0" smtClean="0">
                <a:latin typeface="+mn-ea"/>
                <a:ea typeface="+mn-ea"/>
              </a:rPr>
              <a:t>20-80</a:t>
            </a:r>
            <a:r>
              <a:rPr lang="ko-KR" altLang="en-US" sz="1200" b="1" dirty="0" smtClean="0">
                <a:latin typeface="+mn-ea"/>
                <a:ea typeface="+mn-ea"/>
              </a:rPr>
              <a:t>등으로 설정 </a:t>
            </a:r>
            <a:r>
              <a:rPr lang="en-US" altLang="ko-KR" sz="1200" b="1" dirty="0" smtClean="0">
                <a:latin typeface="+mn-ea"/>
                <a:ea typeface="+mn-ea"/>
              </a:rPr>
              <a:t>)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   - Monitor output</a:t>
            </a:r>
            <a:r>
              <a:rPr lang="ko-KR" altLang="en-US" sz="1200" b="1" dirty="0" smtClean="0">
                <a:latin typeface="+mn-ea"/>
                <a:ea typeface="+mn-ea"/>
              </a:rPr>
              <a:t>을</a:t>
            </a:r>
            <a:r>
              <a:rPr lang="en-US" altLang="ko-KR" sz="1200" b="1" dirty="0" smtClean="0">
                <a:latin typeface="+mn-ea"/>
                <a:ea typeface="+mn-ea"/>
              </a:rPr>
              <a:t> LOW</a:t>
            </a:r>
            <a:r>
              <a:rPr lang="ko-KR" altLang="en-US" sz="1200" b="1" dirty="0" smtClean="0">
                <a:latin typeface="+mn-ea"/>
                <a:ea typeface="+mn-ea"/>
              </a:rPr>
              <a:t>로 변경한다</a:t>
            </a:r>
            <a:r>
              <a:rPr lang="en-US" altLang="ko-KR" sz="1200" b="1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 smtClean="0">
                <a:latin typeface="+mn-ea"/>
                <a:ea typeface="+mn-ea"/>
              </a:rPr>
              <a:t>4. </a:t>
            </a:r>
            <a:r>
              <a:rPr lang="ko-KR" altLang="en-US" sz="1200" b="1" dirty="0" smtClean="0">
                <a:latin typeface="+mn-ea"/>
                <a:ea typeface="+mn-ea"/>
              </a:rPr>
              <a:t>상대 </a:t>
            </a:r>
            <a:r>
              <a:rPr lang="en-US" altLang="ko-KR" sz="1200" b="1" dirty="0" smtClean="0">
                <a:latin typeface="+mn-ea"/>
                <a:ea typeface="+mn-ea"/>
              </a:rPr>
              <a:t>ECU </a:t>
            </a:r>
            <a:r>
              <a:rPr lang="ko-KR" altLang="en-US" sz="1200" b="1" dirty="0" smtClean="0">
                <a:latin typeface="+mn-ea"/>
                <a:ea typeface="+mn-ea"/>
              </a:rPr>
              <a:t>고장</a:t>
            </a:r>
            <a:r>
              <a:rPr lang="en-US" altLang="ko-KR" sz="1200" b="1" dirty="0" smtClean="0">
                <a:latin typeface="+mn-ea"/>
                <a:ea typeface="+mn-ea"/>
              </a:rPr>
              <a:t>(GPIO input = LOW) </a:t>
            </a:r>
            <a:r>
              <a:rPr lang="ko-KR" altLang="en-US" sz="1200" b="1" dirty="0" smtClean="0">
                <a:latin typeface="+mn-ea"/>
                <a:ea typeface="+mn-ea"/>
              </a:rPr>
              <a:t>발생시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en-US" altLang="ko-KR" sz="1200" b="1" dirty="0" smtClean="0">
                <a:latin typeface="+mn-ea"/>
                <a:ea typeface="+mn-ea"/>
              </a:rPr>
              <a:t>  (1) ECU3</a:t>
            </a:r>
            <a:r>
              <a:rPr lang="ko-KR" altLang="en-US" sz="1200" b="1" dirty="0" smtClean="0">
                <a:latin typeface="+mn-ea"/>
                <a:ea typeface="+mn-ea"/>
              </a:rPr>
              <a:t>으로</a:t>
            </a:r>
            <a:r>
              <a:rPr lang="en-US" altLang="ko-KR" sz="1200" b="1" dirty="0">
                <a:latin typeface="+mn-ea"/>
                <a:ea typeface="+mn-ea"/>
              </a:rPr>
              <a:t> </a:t>
            </a:r>
            <a:r>
              <a:rPr lang="ko-KR" altLang="en-US" sz="1200" b="1" dirty="0" smtClean="0">
                <a:latin typeface="+mn-ea"/>
                <a:ea typeface="+mn-ea"/>
              </a:rPr>
              <a:t>고장 발생 통보한다</a:t>
            </a:r>
            <a:r>
              <a:rPr lang="en-US" altLang="ko-KR" sz="1200" b="1" dirty="0" smtClean="0">
                <a:latin typeface="+mn-ea"/>
                <a:ea typeface="+mn-ea"/>
              </a:rPr>
              <a:t>(</a:t>
            </a:r>
            <a:r>
              <a:rPr lang="ko-KR" altLang="en-US" sz="1200" b="1" dirty="0" smtClean="0">
                <a:latin typeface="+mn-ea"/>
                <a:ea typeface="+mn-ea"/>
              </a:rPr>
              <a:t>그림 수정 필요</a:t>
            </a:r>
            <a:r>
              <a:rPr lang="en-US" altLang="ko-KR" sz="1200" b="1" dirty="0" smtClean="0">
                <a:latin typeface="+mn-ea"/>
                <a:ea typeface="+mn-ea"/>
              </a:rPr>
              <a:t>)</a:t>
            </a: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sz="1200" b="1" dirty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sz="1200" b="1" dirty="0" smtClean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sz="1200" b="1" dirty="0">
              <a:latin typeface="+mn-ea"/>
              <a:ea typeface="+mn-ea"/>
            </a:endParaRPr>
          </a:p>
          <a:p>
            <a:pPr>
              <a:lnSpc>
                <a:spcPct val="160000"/>
              </a:lnSpc>
              <a:spcBef>
                <a:spcPct val="20000"/>
              </a:spcBef>
              <a:buClr>
                <a:schemeClr val="tx1"/>
              </a:buClr>
              <a:buSzPct val="100000"/>
              <a:defRPr/>
            </a:pPr>
            <a:endParaRPr lang="en-US" altLang="ko-KR" sz="1200" b="1" dirty="0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5913" y="2348880"/>
            <a:ext cx="1756767" cy="945105"/>
          </a:xfrm>
          <a:prstGeom prst="rect">
            <a:avLst/>
          </a:prstGeom>
          <a:noFill/>
          <a:ln w="25400"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90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56A10F-A3F4-47D9-B743-2A2EA24DC7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E76FCC7-3C79-4F00-A1E4-FCE6F9B82C7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33208</TotalTime>
  <Words>612</Words>
  <Application>Microsoft Office PowerPoint</Application>
  <PresentationFormat>A4 용지(210x297mm)</PresentationFormat>
  <Paragraphs>194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HY헤드라인M</vt:lpstr>
      <vt:lpstr>굴림</vt:lpstr>
      <vt:lpstr>나눔스퀘어</vt:lpstr>
      <vt:lpstr>맑은 고딕</vt:lpstr>
      <vt:lpstr>Arial</vt:lpstr>
      <vt:lpstr>Calibri</vt:lpstr>
      <vt:lpstr>Cambria Math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sel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2006 Hyundai Wiring Design Propose</dc:title>
  <dc:creator>William</dc:creator>
  <cp:lastModifiedBy>user</cp:lastModifiedBy>
  <cp:revision>1161</cp:revision>
  <dcterms:created xsi:type="dcterms:W3CDTF">2006-02-28T10:33:13Z</dcterms:created>
  <dcterms:modified xsi:type="dcterms:W3CDTF">2023-06-13T07:23:09Z</dcterms:modified>
</cp:coreProperties>
</file>